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88" r:id="rId3"/>
    <p:sldId id="311" r:id="rId4"/>
    <p:sldId id="313" r:id="rId5"/>
    <p:sldId id="314" r:id="rId6"/>
    <p:sldId id="312" r:id="rId7"/>
    <p:sldId id="316" r:id="rId8"/>
    <p:sldId id="315" r:id="rId9"/>
    <p:sldId id="320" r:id="rId10"/>
    <p:sldId id="317" r:id="rId11"/>
    <p:sldId id="321" r:id="rId12"/>
    <p:sldId id="257" r:id="rId13"/>
    <p:sldId id="322" r:id="rId14"/>
    <p:sldId id="324" r:id="rId15"/>
    <p:sldId id="287" r:id="rId16"/>
    <p:sldId id="319" r:id="rId17"/>
    <p:sldId id="318" r:id="rId18"/>
    <p:sldId id="326" r:id="rId19"/>
    <p:sldId id="327" r:id="rId20"/>
    <p:sldId id="329" r:id="rId21"/>
    <p:sldId id="328" r:id="rId22"/>
    <p:sldId id="302" r:id="rId23"/>
    <p:sldId id="286" r:id="rId24"/>
    <p:sldId id="294" r:id="rId25"/>
    <p:sldId id="330" r:id="rId26"/>
    <p:sldId id="298" r:id="rId27"/>
    <p:sldId id="332" r:id="rId28"/>
    <p:sldId id="334" r:id="rId29"/>
    <p:sldId id="333" r:id="rId30"/>
    <p:sldId id="335" r:id="rId31"/>
    <p:sldId id="336" r:id="rId32"/>
    <p:sldId id="337" r:id="rId33"/>
    <p:sldId id="338" r:id="rId34"/>
    <p:sldId id="339" r:id="rId35"/>
    <p:sldId id="340" r:id="rId36"/>
    <p:sldId id="305" r:id="rId37"/>
    <p:sldId id="341" r:id="rId38"/>
    <p:sldId id="342" r:id="rId39"/>
    <p:sldId id="325" r:id="rId40"/>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99CC"/>
    <a:srgbClr val="009999"/>
    <a:srgbClr val="FFFF00"/>
    <a:srgbClr val="FFFBF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9" d="100"/>
          <a:sy n="69" d="100"/>
        </p:scale>
        <p:origin x="-558"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324536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52082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58680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19213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143594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43545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343129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425409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99322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283680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295E110-6178-438F-A513-9658C6516D33}" type="datetimeFigureOut">
              <a:rPr lang="es-CO" smtClean="0"/>
              <a:pPr/>
              <a:t>11/02/2012</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73754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5E110-6178-438F-A513-9658C6516D33}" type="datetimeFigureOut">
              <a:rPr lang="es-CO" smtClean="0"/>
              <a:pPr/>
              <a:t>11/02/2012</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0107C-BDFD-44F9-BB3F-01AC22CE4D89}" type="slidenum">
              <a:rPr lang="es-CO" smtClean="0"/>
              <a:pPr/>
              <a:t>‹#›</a:t>
            </a:fld>
            <a:endParaRPr lang="es-CO"/>
          </a:p>
        </p:txBody>
      </p:sp>
    </p:spTree>
    <p:extLst>
      <p:ext uri="{BB962C8B-B14F-4D97-AF65-F5344CB8AC3E}">
        <p14:creationId xmlns="" xmlns:p14="http://schemas.microsoft.com/office/powerpoint/2010/main" val="107709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14507"/>
          <a:stretch>
            <a:fillRect/>
          </a:stretch>
        </p:blipFill>
        <p:spPr bwMode="auto">
          <a:xfrm>
            <a:off x="18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AutoShape 7"/>
          <p:cNvSpPr>
            <a:spLocks noChangeArrowheads="1"/>
          </p:cNvSpPr>
          <p:nvPr/>
        </p:nvSpPr>
        <p:spPr bwMode="auto">
          <a:xfrm>
            <a:off x="-357188" y="4500563"/>
            <a:ext cx="9715501" cy="2600325"/>
          </a:xfrm>
          <a:prstGeom prst="flowChartAlternateProcess">
            <a:avLst/>
          </a:prstGeom>
          <a:solidFill>
            <a:schemeClr val="tx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CO" sz="1800"/>
          </a:p>
        </p:txBody>
      </p:sp>
      <p:sp>
        <p:nvSpPr>
          <p:cNvPr id="20" name="Text Box 3"/>
          <p:cNvSpPr txBox="1">
            <a:spLocks noChangeArrowheads="1"/>
          </p:cNvSpPr>
          <p:nvPr/>
        </p:nvSpPr>
        <p:spPr bwMode="auto">
          <a:xfrm>
            <a:off x="539552" y="116632"/>
            <a:ext cx="3165500" cy="2308324"/>
          </a:xfrm>
          <a:prstGeom prst="rect">
            <a:avLst/>
          </a:prstGeom>
          <a:noFill/>
          <a:ln w="9525">
            <a:noFill/>
            <a:miter lim="800000"/>
            <a:headEnd/>
            <a:tailEnd/>
          </a:ln>
        </p:spPr>
        <p:txBody>
          <a:bodyPr wrap="square">
            <a:spAutoFit/>
          </a:bodyPr>
          <a:lstStyle/>
          <a:p>
            <a:pPr>
              <a:lnSpc>
                <a:spcPct val="120000"/>
              </a:lnSpc>
              <a:defRPr/>
            </a:pPr>
            <a:r>
              <a:rPr lang="es-CO" sz="6000" dirty="0" smtClean="0">
                <a:solidFill>
                  <a:schemeClr val="bg1"/>
                </a:solidFill>
                <a:effectLst>
                  <a:outerShdw blurRad="38100" dist="38100" dir="2700000" algn="tl">
                    <a:srgbClr val="000000">
                      <a:alpha val="43137"/>
                    </a:srgbClr>
                  </a:outerShdw>
                </a:effectLst>
                <a:latin typeface="Tahoma" pitchFamily="34" charset="0"/>
              </a:rPr>
              <a:t>Bancos </a:t>
            </a:r>
          </a:p>
          <a:p>
            <a:pPr>
              <a:lnSpc>
                <a:spcPct val="120000"/>
              </a:lnSpc>
              <a:defRPr/>
            </a:pPr>
            <a:r>
              <a:rPr lang="es-CO" sz="6000" dirty="0" smtClean="0">
                <a:solidFill>
                  <a:schemeClr val="bg1"/>
                </a:solidFill>
                <a:effectLst>
                  <a:outerShdw blurRad="38100" dist="38100" dir="2700000" algn="tl">
                    <a:srgbClr val="000000">
                      <a:alpha val="43137"/>
                    </a:srgbClr>
                  </a:outerShdw>
                </a:effectLst>
                <a:latin typeface="Tahoma" pitchFamily="34" charset="0"/>
              </a:rPr>
              <a:t>de Vida  </a:t>
            </a:r>
            <a:endParaRPr lang="es-ES" sz="6000" dirty="0">
              <a:solidFill>
                <a:schemeClr val="bg1"/>
              </a:solidFill>
              <a:effectLst>
                <a:outerShdw blurRad="38100" dist="38100" dir="2700000" algn="tl">
                  <a:srgbClr val="000000">
                    <a:alpha val="43137"/>
                  </a:srgbClr>
                </a:outerShdw>
              </a:effectLst>
              <a:latin typeface="Tahoma" pitchFamily="34" charset="0"/>
            </a:endParaRPr>
          </a:p>
        </p:txBody>
      </p:sp>
      <p:sp>
        <p:nvSpPr>
          <p:cNvPr id="21" name="Text Box 3"/>
          <p:cNvSpPr txBox="1">
            <a:spLocks noChangeArrowheads="1"/>
          </p:cNvSpPr>
          <p:nvPr/>
        </p:nvSpPr>
        <p:spPr bwMode="auto">
          <a:xfrm>
            <a:off x="2987824" y="5661248"/>
            <a:ext cx="3386658" cy="461963"/>
          </a:xfrm>
          <a:prstGeom prst="rect">
            <a:avLst/>
          </a:prstGeom>
          <a:noFill/>
          <a:ln w="9525">
            <a:noFill/>
            <a:miter lim="800000"/>
            <a:headEnd/>
            <a:tailEnd/>
          </a:ln>
        </p:spPr>
        <p:txBody>
          <a:bodyPr wrap="square">
            <a:spAutoFit/>
          </a:bodyPr>
          <a:lstStyle/>
          <a:p>
            <a:pPr algn="ctr">
              <a:defRPr/>
            </a:pPr>
            <a:r>
              <a:rPr lang="es-CO" sz="2400" dirty="0" err="1" smtClean="0">
                <a:solidFill>
                  <a:schemeClr val="bg1"/>
                </a:solidFill>
                <a:effectLst>
                  <a:outerShdw blurRad="38100" dist="38100" dir="2700000" algn="tl">
                    <a:srgbClr val="000000">
                      <a:alpha val="43137"/>
                    </a:srgbClr>
                  </a:outerShdw>
                </a:effectLst>
                <a:latin typeface="Agency FB" pitchFamily="34" charset="0"/>
              </a:rPr>
              <a:t>Lilliam</a:t>
            </a:r>
            <a:r>
              <a:rPr lang="es-CO" sz="2400" dirty="0" smtClean="0">
                <a:solidFill>
                  <a:schemeClr val="bg1"/>
                </a:solidFill>
                <a:effectLst>
                  <a:outerShdw blurRad="38100" dist="38100" dir="2700000" algn="tl">
                    <a:srgbClr val="000000">
                      <a:alpha val="43137"/>
                    </a:srgbClr>
                  </a:outerShdw>
                </a:effectLst>
                <a:latin typeface="Agency FB" pitchFamily="34" charset="0"/>
              </a:rPr>
              <a:t> </a:t>
            </a:r>
            <a:r>
              <a:rPr lang="es-CO" sz="2400" dirty="0">
                <a:solidFill>
                  <a:schemeClr val="bg1"/>
                </a:solidFill>
                <a:effectLst>
                  <a:outerShdw blurRad="38100" dist="38100" dir="2700000" algn="tl">
                    <a:srgbClr val="000000">
                      <a:alpha val="43137"/>
                    </a:srgbClr>
                  </a:outerShdw>
                </a:effectLst>
                <a:latin typeface="Agency FB" pitchFamily="34" charset="0"/>
              </a:rPr>
              <a:t>Eugenia Gómez </a:t>
            </a:r>
            <a:r>
              <a:rPr lang="es-CO" sz="2400" dirty="0" smtClean="0">
                <a:solidFill>
                  <a:schemeClr val="bg1"/>
                </a:solidFill>
                <a:effectLst>
                  <a:outerShdw blurRad="38100" dist="38100" dir="2700000" algn="tl">
                    <a:srgbClr val="000000">
                      <a:alpha val="43137"/>
                    </a:srgbClr>
                  </a:outerShdw>
                </a:effectLst>
                <a:latin typeface="Agency FB" pitchFamily="34" charset="0"/>
              </a:rPr>
              <a:t>Álvarez</a:t>
            </a:r>
            <a:endParaRPr lang="es-CO" sz="2400" dirty="0">
              <a:solidFill>
                <a:schemeClr val="bg1"/>
              </a:solidFill>
              <a:effectLst>
                <a:outerShdw blurRad="38100" dist="38100" dir="2700000" algn="tl">
                  <a:srgbClr val="000000">
                    <a:alpha val="43137"/>
                  </a:srgbClr>
                </a:outerShdw>
              </a:effectLst>
              <a:latin typeface="Agency FB" pitchFamily="34" charset="0"/>
            </a:endParaRPr>
          </a:p>
        </p:txBody>
      </p:sp>
      <p:sp>
        <p:nvSpPr>
          <p:cNvPr id="24" name="Text Box 3"/>
          <p:cNvSpPr txBox="1">
            <a:spLocks noChangeArrowheads="1"/>
          </p:cNvSpPr>
          <p:nvPr/>
        </p:nvSpPr>
        <p:spPr bwMode="auto">
          <a:xfrm>
            <a:off x="3165500" y="6160965"/>
            <a:ext cx="2414612" cy="369332"/>
          </a:xfrm>
          <a:prstGeom prst="rect">
            <a:avLst/>
          </a:prstGeom>
          <a:noFill/>
          <a:ln w="9525">
            <a:noFill/>
            <a:miter lim="800000"/>
            <a:headEnd/>
            <a:tailEnd/>
          </a:ln>
        </p:spPr>
        <p:txBody>
          <a:bodyPr wrap="square">
            <a:spAutoFit/>
          </a:bodyPr>
          <a:lstStyle/>
          <a:p>
            <a:pPr>
              <a:defRPr/>
            </a:pPr>
            <a:r>
              <a:rPr lang="es-CO" dirty="0" smtClean="0">
                <a:solidFill>
                  <a:schemeClr val="bg1"/>
                </a:solidFill>
                <a:effectLst>
                  <a:outerShdw blurRad="38100" dist="38100" dir="2700000" algn="tl">
                    <a:srgbClr val="000000">
                      <a:alpha val="43137"/>
                    </a:srgbClr>
                  </a:outerShdw>
                </a:effectLst>
                <a:latin typeface="Agency FB" pitchFamily="34" charset="0"/>
              </a:rPr>
              <a:t> </a:t>
            </a:r>
            <a:r>
              <a:rPr lang="es-CO" dirty="0" err="1">
                <a:solidFill>
                  <a:schemeClr val="bg1"/>
                </a:solidFill>
                <a:effectLst>
                  <a:outerShdw blurRad="38100" dist="38100" dir="2700000" algn="tl">
                    <a:srgbClr val="000000">
                      <a:alpha val="43137"/>
                    </a:srgbClr>
                  </a:outerShdw>
                </a:effectLst>
                <a:latin typeface="Agency FB" pitchFamily="34" charset="0"/>
              </a:rPr>
              <a:t>Ph</a:t>
            </a:r>
            <a:r>
              <a:rPr lang="es-CO" dirty="0">
                <a:solidFill>
                  <a:schemeClr val="bg1"/>
                </a:solidFill>
                <a:effectLst>
                  <a:outerShdw blurRad="38100" dist="38100" dir="2700000" algn="tl">
                    <a:srgbClr val="000000">
                      <a:alpha val="43137"/>
                    </a:srgbClr>
                  </a:outerShdw>
                </a:effectLst>
                <a:latin typeface="Agency FB" pitchFamily="34" charset="0"/>
              </a:rPr>
              <a:t>. D. Ecología y Etología I.A</a:t>
            </a:r>
            <a:r>
              <a:rPr lang="es-CO" dirty="0" smtClean="0">
                <a:solidFill>
                  <a:schemeClr val="bg1"/>
                </a:solidFill>
                <a:effectLst>
                  <a:outerShdw blurRad="38100" dist="38100" dir="2700000" algn="tl">
                    <a:srgbClr val="000000">
                      <a:alpha val="43137"/>
                    </a:srgbClr>
                  </a:outerShdw>
                </a:effectLst>
                <a:latin typeface="Agency FB" pitchFamily="34" charset="0"/>
              </a:rPr>
              <a:t>.</a:t>
            </a:r>
            <a:endParaRPr lang="es-CO" dirty="0">
              <a:solidFill>
                <a:schemeClr val="bg1"/>
              </a:solidFill>
              <a:effectLst>
                <a:outerShdw blurRad="38100" dist="38100" dir="2700000" algn="tl">
                  <a:srgbClr val="000000">
                    <a:alpha val="43137"/>
                  </a:srgbClr>
                </a:outerShdw>
              </a:effectLst>
              <a:latin typeface="Agency FB" pitchFamily="34" charset="0"/>
            </a:endParaRPr>
          </a:p>
        </p:txBody>
      </p:sp>
      <p:pic>
        <p:nvPicPr>
          <p:cNvPr id="1029" name="Picture 5" descr="C:\Users\Alejo\Desktop\logo cora.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38936" y="4831709"/>
            <a:ext cx="1709528" cy="1189579"/>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 Box 3"/>
          <p:cNvSpPr txBox="1">
            <a:spLocks noChangeArrowheads="1"/>
          </p:cNvSpPr>
          <p:nvPr/>
        </p:nvSpPr>
        <p:spPr bwMode="auto">
          <a:xfrm>
            <a:off x="7020272" y="6153100"/>
            <a:ext cx="1855550" cy="584775"/>
          </a:xfrm>
          <a:prstGeom prst="rect">
            <a:avLst/>
          </a:prstGeom>
          <a:noFill/>
          <a:ln w="9525">
            <a:noFill/>
            <a:miter lim="800000"/>
            <a:headEnd/>
            <a:tailEnd/>
          </a:ln>
        </p:spPr>
        <p:txBody>
          <a:bodyPr wrap="square">
            <a:spAutoFit/>
          </a:bodyPr>
          <a:lstStyle/>
          <a:p>
            <a:pPr algn="ctr">
              <a:defRPr/>
            </a:pPr>
            <a:r>
              <a:rPr lang="es-CO" sz="1600" dirty="0" smtClean="0">
                <a:solidFill>
                  <a:schemeClr val="bg1"/>
                </a:solidFill>
                <a:latin typeface="Times New Roman" pitchFamily="18" charset="0"/>
                <a:cs typeface="Times New Roman" pitchFamily="18" charset="0"/>
              </a:rPr>
              <a:t>Subdirección de </a:t>
            </a:r>
          </a:p>
          <a:p>
            <a:pPr algn="ctr">
              <a:defRPr/>
            </a:pPr>
            <a:r>
              <a:rPr lang="es-CO" sz="1600" dirty="0" smtClean="0">
                <a:solidFill>
                  <a:schemeClr val="bg1"/>
                </a:solidFill>
                <a:latin typeface="Times New Roman" pitchFamily="18" charset="0"/>
                <a:cs typeface="Times New Roman" pitchFamily="18" charset="0"/>
              </a:rPr>
              <a:t>Cultura Ambiental</a:t>
            </a:r>
            <a:endParaRPr lang="es-CO" sz="1600" dirty="0">
              <a:solidFill>
                <a:schemeClr val="bg1"/>
              </a:solidFill>
              <a:latin typeface="Times New Roman" pitchFamily="18" charset="0"/>
              <a:cs typeface="Times New Roman" pitchFamily="18" charset="0"/>
            </a:endParaRPr>
          </a:p>
        </p:txBody>
      </p:sp>
      <p:cxnSp>
        <p:nvCxnSpPr>
          <p:cNvPr id="31" name="30 Conector recto"/>
          <p:cNvCxnSpPr/>
          <p:nvPr/>
        </p:nvCxnSpPr>
        <p:spPr>
          <a:xfrm>
            <a:off x="3201566" y="6123211"/>
            <a:ext cx="5546898" cy="2988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7294572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95536" y="2396495"/>
            <a:ext cx="8280920"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FF0000"/>
                </a:solidFill>
              </a:rPr>
              <a:t>Pero… </a:t>
            </a:r>
            <a:r>
              <a:rPr lang="es-CO" sz="3000" b="1" dirty="0" smtClean="0">
                <a:solidFill>
                  <a:schemeClr val="bg1"/>
                </a:solidFill>
              </a:rPr>
              <a:t>hemos </a:t>
            </a:r>
            <a:r>
              <a:rPr lang="es-CO" sz="3000" b="1" dirty="0">
                <a:solidFill>
                  <a:schemeClr val="bg1"/>
                </a:solidFill>
              </a:rPr>
              <a:t>llegado a depender de un puñado de variedades comerciales de frutas y verduras, miles de variedades de la herencia han desaparecido.</a:t>
            </a:r>
            <a:endParaRPr lang="es-CO" sz="6000" b="1" dirty="0">
              <a:solidFill>
                <a:srgbClr val="0099CC"/>
              </a:solidFill>
            </a:endParaRPr>
          </a:p>
        </p:txBody>
      </p:sp>
    </p:spTree>
    <p:extLst>
      <p:ext uri="{BB962C8B-B14F-4D97-AF65-F5344CB8AC3E}">
        <p14:creationId xmlns="" xmlns:p14="http://schemas.microsoft.com/office/powerpoint/2010/main" val="138416808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9512" y="1628800"/>
            <a:ext cx="853244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chemeClr val="bg1"/>
                </a:solidFill>
              </a:rPr>
              <a:t>Durante </a:t>
            </a:r>
            <a:r>
              <a:rPr lang="es-CO" sz="3000" b="1" dirty="0">
                <a:solidFill>
                  <a:schemeClr val="bg1"/>
                </a:solidFill>
              </a:rPr>
              <a:t>el </a:t>
            </a:r>
            <a:r>
              <a:rPr lang="es-CO" sz="6000" b="1" dirty="0">
                <a:solidFill>
                  <a:srgbClr val="FF0000"/>
                </a:solidFill>
              </a:rPr>
              <a:t>último siglo </a:t>
            </a:r>
            <a:r>
              <a:rPr lang="es-CO" sz="3000" b="1" dirty="0">
                <a:solidFill>
                  <a:schemeClr val="bg1"/>
                </a:solidFill>
              </a:rPr>
              <a:t>hemos perdido más de la mitad de las variedades de alimentos. </a:t>
            </a:r>
            <a:endParaRPr lang="es-CO" sz="3000" b="1" dirty="0" smtClean="0">
              <a:solidFill>
                <a:schemeClr val="bg1"/>
              </a:solidFill>
            </a:endParaRPr>
          </a:p>
          <a:p>
            <a:pPr lvl="1" eaLnBrk="1" hangingPunct="1"/>
            <a:endParaRPr lang="es-CO" sz="3000" b="1" dirty="0">
              <a:solidFill>
                <a:schemeClr val="bg1"/>
              </a:solidFill>
            </a:endParaRPr>
          </a:p>
          <a:p>
            <a:pPr lvl="1" eaLnBrk="1" hangingPunct="1"/>
            <a:r>
              <a:rPr lang="es-CO" sz="3000" b="1" dirty="0" smtClean="0">
                <a:solidFill>
                  <a:schemeClr val="bg1"/>
                </a:solidFill>
              </a:rPr>
              <a:t>En </a:t>
            </a:r>
            <a:r>
              <a:rPr lang="es-CO" sz="3000" b="1" dirty="0">
                <a:solidFill>
                  <a:schemeClr val="bg1"/>
                </a:solidFill>
              </a:rPr>
              <a:t>lo que se refiere a las</a:t>
            </a:r>
            <a:r>
              <a:rPr lang="es-CO" sz="3000" b="1" dirty="0">
                <a:solidFill>
                  <a:srgbClr val="FFFF00"/>
                </a:solidFill>
              </a:rPr>
              <a:t> </a:t>
            </a:r>
            <a:r>
              <a:rPr lang="es-CO" sz="3000" b="1" dirty="0">
                <a:solidFill>
                  <a:srgbClr val="FF0000"/>
                </a:solidFill>
              </a:rPr>
              <a:t>8,000 </a:t>
            </a:r>
            <a:r>
              <a:rPr lang="es-CO" sz="3000" b="1" dirty="0" smtClean="0">
                <a:solidFill>
                  <a:schemeClr val="bg1"/>
                </a:solidFill>
              </a:rPr>
              <a:t>variedades </a:t>
            </a:r>
            <a:r>
              <a:rPr lang="es-CO" sz="3000" b="1" dirty="0">
                <a:solidFill>
                  <a:schemeClr val="bg1"/>
                </a:solidFill>
              </a:rPr>
              <a:t>de ganado conocidas, </a:t>
            </a:r>
            <a:r>
              <a:rPr lang="es-CO" sz="3000" b="1" dirty="0">
                <a:solidFill>
                  <a:srgbClr val="FF0000"/>
                </a:solidFill>
              </a:rPr>
              <a:t>1,600</a:t>
            </a:r>
            <a:r>
              <a:rPr lang="es-CO" sz="3000" b="1" dirty="0">
                <a:solidFill>
                  <a:srgbClr val="FFFF00"/>
                </a:solidFill>
              </a:rPr>
              <a:t> </a:t>
            </a:r>
            <a:r>
              <a:rPr lang="es-CO" sz="3000" b="1" dirty="0">
                <a:solidFill>
                  <a:schemeClr val="bg1"/>
                </a:solidFill>
              </a:rPr>
              <a:t>están en peligro de extinción o extintas.</a:t>
            </a:r>
          </a:p>
        </p:txBody>
      </p:sp>
    </p:spTree>
    <p:extLst>
      <p:ext uri="{BB962C8B-B14F-4D97-AF65-F5344CB8AC3E}">
        <p14:creationId xmlns="" xmlns:p14="http://schemas.microsoft.com/office/powerpoint/2010/main" val="139039263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1281262" y="116632"/>
            <a:ext cx="1512168" cy="1224136"/>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Rectángulo redondeado"/>
          <p:cNvSpPr/>
          <p:nvPr/>
        </p:nvSpPr>
        <p:spPr>
          <a:xfrm>
            <a:off x="1259632" y="4869160"/>
            <a:ext cx="1512168" cy="1224136"/>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descr="C:\Users\Alejo\Desktop\cartel.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88640"/>
            <a:ext cx="6408712" cy="66178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5771875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08615" y="2204864"/>
            <a:ext cx="8123825"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a:solidFill>
                  <a:srgbClr val="FF0000"/>
                </a:solidFill>
              </a:rPr>
              <a:t>El mundo </a:t>
            </a:r>
            <a:r>
              <a:rPr lang="es-CO" sz="3000" b="1" dirty="0" smtClean="0">
                <a:solidFill>
                  <a:schemeClr val="bg1"/>
                </a:solidFill>
              </a:rPr>
              <a:t>lo han convertido progresivamente en un lugar </a:t>
            </a:r>
            <a:r>
              <a:rPr lang="es-CO" sz="3000" b="1" dirty="0">
                <a:solidFill>
                  <a:schemeClr val="bg1"/>
                </a:solidFill>
              </a:rPr>
              <a:t>dependiente de las soluciones </a:t>
            </a:r>
            <a:r>
              <a:rPr lang="es-CO" sz="3000" b="1" dirty="0" smtClean="0">
                <a:solidFill>
                  <a:schemeClr val="bg1"/>
                </a:solidFill>
              </a:rPr>
              <a:t>tecnológicas y </a:t>
            </a:r>
            <a:r>
              <a:rPr lang="es-CO" sz="3000" b="1" dirty="0" err="1" smtClean="0">
                <a:solidFill>
                  <a:schemeClr val="bg1"/>
                </a:solidFill>
              </a:rPr>
              <a:t>homogénizantes</a:t>
            </a:r>
            <a:r>
              <a:rPr lang="es-CO" sz="3000" b="1" dirty="0" smtClean="0">
                <a:solidFill>
                  <a:schemeClr val="bg1"/>
                </a:solidFill>
              </a:rPr>
              <a:t>. </a:t>
            </a:r>
            <a:endParaRPr lang="es-CO" sz="3000" b="1" dirty="0">
              <a:solidFill>
                <a:schemeClr val="bg1"/>
              </a:solidFill>
            </a:endParaRPr>
          </a:p>
        </p:txBody>
      </p:sp>
    </p:spTree>
    <p:extLst>
      <p:ext uri="{BB962C8B-B14F-4D97-AF65-F5344CB8AC3E}">
        <p14:creationId xmlns="" xmlns:p14="http://schemas.microsoft.com/office/powerpoint/2010/main" val="23481258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2" cstate="print">
            <a:extLst>
              <a:ext uri="{28A0092B-C50C-407E-A947-70E740481C1C}">
                <a14:useLocalDpi xmlns="" xmlns:a14="http://schemas.microsoft.com/office/drawing/2010/main" val="0"/>
              </a:ext>
            </a:extLst>
          </a:blip>
          <a:srcRect l="16910" t="16602" r="37700" b="23047"/>
          <a:stretch>
            <a:fillRect/>
          </a:stretch>
        </p:blipFill>
        <p:spPr bwMode="auto">
          <a:xfrm>
            <a:off x="0" y="-19050"/>
            <a:ext cx="9199563" cy="687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2638614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0528" y="2341329"/>
            <a:ext cx="910850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chemeClr val="bg1"/>
                </a:solidFill>
              </a:rPr>
              <a:t>quien controle la </a:t>
            </a:r>
            <a:r>
              <a:rPr lang="es-CO" sz="6000" b="1" dirty="0" smtClean="0">
                <a:solidFill>
                  <a:srgbClr val="FF0000"/>
                </a:solidFill>
              </a:rPr>
              <a:t>Semilla</a:t>
            </a:r>
            <a:r>
              <a:rPr lang="es-CO" sz="6000" b="1" dirty="0" smtClean="0">
                <a:solidFill>
                  <a:srgbClr val="0099CC"/>
                </a:solidFill>
              </a:rPr>
              <a:t> </a:t>
            </a:r>
            <a:r>
              <a:rPr lang="es-CO" sz="3000" b="1" dirty="0" smtClean="0">
                <a:solidFill>
                  <a:schemeClr val="bg1"/>
                </a:solidFill>
              </a:rPr>
              <a:t>controlará…</a:t>
            </a:r>
            <a:endParaRPr lang="es-CO" sz="3000" b="1" dirty="0">
              <a:solidFill>
                <a:srgbClr val="0099CC"/>
              </a:solidFill>
            </a:endParaRPr>
          </a:p>
        </p:txBody>
      </p:sp>
      <p:sp>
        <p:nvSpPr>
          <p:cNvPr id="3" name="2 Subtítulo"/>
          <p:cNvSpPr txBox="1">
            <a:spLocks/>
          </p:cNvSpPr>
          <p:nvPr/>
        </p:nvSpPr>
        <p:spPr>
          <a:xfrm rot="5400000">
            <a:off x="3524107" y="4021416"/>
            <a:ext cx="2831741" cy="174406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CO" sz="4400" dirty="0" smtClean="0"/>
              <a:t>Alimentos</a:t>
            </a:r>
          </a:p>
          <a:p>
            <a:pPr algn="l"/>
            <a:r>
              <a:rPr lang="es-CO" sz="4400" dirty="0" smtClean="0"/>
              <a:t>Energía</a:t>
            </a:r>
          </a:p>
        </p:txBody>
      </p:sp>
      <p:sp>
        <p:nvSpPr>
          <p:cNvPr id="5" name="Text Box 2"/>
          <p:cNvSpPr txBox="1">
            <a:spLocks noChangeArrowheads="1"/>
          </p:cNvSpPr>
          <p:nvPr/>
        </p:nvSpPr>
        <p:spPr bwMode="auto">
          <a:xfrm>
            <a:off x="-180528" y="1146810"/>
            <a:ext cx="314284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rgbClr val="FF0000"/>
                </a:solidFill>
              </a:rPr>
              <a:t>En donde,</a:t>
            </a:r>
            <a:endParaRPr lang="es-CO" sz="3000" b="1" dirty="0">
              <a:solidFill>
                <a:srgbClr val="FF0000"/>
              </a:solidFill>
            </a:endParaRPr>
          </a:p>
        </p:txBody>
      </p:sp>
    </p:spTree>
    <p:extLst>
      <p:ext uri="{BB962C8B-B14F-4D97-AF65-F5344CB8AC3E}">
        <p14:creationId xmlns="" xmlns:p14="http://schemas.microsoft.com/office/powerpoint/2010/main" val="14379107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MIS DOCUMENTOS\AMBIENTE Y SOCIEDAD\AGROECOLOGIA\Imagenes y fotos agroeco\Seed Industry Structure 1996-2008.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88032"/>
            <a:ext cx="9136743" cy="659735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a:xfrm>
            <a:off x="0" y="-27384"/>
            <a:ext cx="9154050" cy="315416"/>
          </a:xfrm>
          <a:prstGeom prst="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Rectángulo"/>
          <p:cNvSpPr/>
          <p:nvPr/>
        </p:nvSpPr>
        <p:spPr>
          <a:xfrm>
            <a:off x="3275856" y="288032"/>
            <a:ext cx="2880320" cy="315416"/>
          </a:xfrm>
          <a:prstGeom prst="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ext Box 2"/>
          <p:cNvSpPr txBox="1">
            <a:spLocks noChangeArrowheads="1"/>
          </p:cNvSpPr>
          <p:nvPr/>
        </p:nvSpPr>
        <p:spPr bwMode="auto">
          <a:xfrm>
            <a:off x="2699792" y="-27384"/>
            <a:ext cx="374441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2000" b="1" dirty="0" smtClean="0"/>
              <a:t>Estructura de la industria </a:t>
            </a:r>
          </a:p>
          <a:p>
            <a:pPr lvl="1" algn="ctr" eaLnBrk="1" hangingPunct="1"/>
            <a:r>
              <a:rPr lang="es-CO" sz="2000" b="1" dirty="0" smtClean="0"/>
              <a:t>de semilla</a:t>
            </a:r>
            <a:endParaRPr lang="es-CO" sz="2000" b="1" dirty="0"/>
          </a:p>
        </p:txBody>
      </p:sp>
    </p:spTree>
    <p:extLst>
      <p:ext uri="{BB962C8B-B14F-4D97-AF65-F5344CB8AC3E}">
        <p14:creationId xmlns="" xmlns:p14="http://schemas.microsoft.com/office/powerpoint/2010/main" val="159250933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1533" b="28907"/>
          <a:stretch/>
        </p:blipFill>
        <p:spPr bwMode="auto">
          <a:xfrm>
            <a:off x="-14033" y="0"/>
            <a:ext cx="912503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7036" y="5157192"/>
            <a:ext cx="9158033" cy="170080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ext Box 2"/>
          <p:cNvSpPr txBox="1">
            <a:spLocks noChangeArrowheads="1"/>
          </p:cNvSpPr>
          <p:nvPr/>
        </p:nvSpPr>
        <p:spPr bwMode="auto">
          <a:xfrm>
            <a:off x="-252536" y="5293657"/>
            <a:ext cx="925252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dirty="0">
                <a:solidFill>
                  <a:schemeClr val="tx1">
                    <a:lumMod val="75000"/>
                    <a:lumOff val="25000"/>
                  </a:schemeClr>
                </a:solidFill>
              </a:rPr>
              <a:t>"Controla el petróleo y controlarás las naciones; controla los alimentos y controlarás a los </a:t>
            </a:r>
            <a:r>
              <a:rPr lang="es-CO" sz="3000" dirty="0" smtClean="0">
                <a:solidFill>
                  <a:schemeClr val="tx1">
                    <a:lumMod val="75000"/>
                    <a:lumOff val="25000"/>
                  </a:schemeClr>
                </a:solidFill>
              </a:rPr>
              <a:t>pueblos</a:t>
            </a:r>
            <a:r>
              <a:rPr lang="es-CO" sz="3000" dirty="0">
                <a:solidFill>
                  <a:schemeClr val="tx1">
                    <a:lumMod val="75000"/>
                    <a:lumOff val="25000"/>
                  </a:schemeClr>
                </a:solidFill>
              </a:rPr>
              <a:t> "</a:t>
            </a:r>
            <a:endParaRPr lang="es-CO" sz="3000" b="1" dirty="0">
              <a:solidFill>
                <a:schemeClr val="tx1">
                  <a:lumMod val="75000"/>
                  <a:lumOff val="25000"/>
                </a:schemeClr>
              </a:solidFill>
            </a:endParaRPr>
          </a:p>
          <a:p>
            <a:pPr lvl="1" algn="r" eaLnBrk="1" hangingPunct="1"/>
            <a:endParaRPr lang="es-CO" sz="1500" dirty="0" smtClean="0">
              <a:solidFill>
                <a:schemeClr val="tx1">
                  <a:lumMod val="65000"/>
                  <a:lumOff val="35000"/>
                </a:schemeClr>
              </a:solidFill>
            </a:endParaRPr>
          </a:p>
          <a:p>
            <a:pPr lvl="1" algn="r" eaLnBrk="1" hangingPunct="1"/>
            <a:r>
              <a:rPr lang="es-CO" sz="1500" dirty="0" smtClean="0">
                <a:solidFill>
                  <a:schemeClr val="tx1">
                    <a:lumMod val="65000"/>
                    <a:lumOff val="35000"/>
                  </a:schemeClr>
                </a:solidFill>
              </a:rPr>
              <a:t> </a:t>
            </a:r>
            <a:r>
              <a:rPr lang="es-CO" sz="1500" b="1" dirty="0">
                <a:solidFill>
                  <a:schemeClr val="tx1">
                    <a:lumMod val="65000"/>
                    <a:lumOff val="35000"/>
                  </a:schemeClr>
                </a:solidFill>
              </a:rPr>
              <a:t>Henry </a:t>
            </a:r>
            <a:r>
              <a:rPr lang="es-CO" sz="1500" b="1" dirty="0" err="1">
                <a:solidFill>
                  <a:schemeClr val="tx1">
                    <a:lumMod val="65000"/>
                    <a:lumOff val="35000"/>
                  </a:schemeClr>
                </a:solidFill>
              </a:rPr>
              <a:t>Kissinger</a:t>
            </a:r>
            <a:r>
              <a:rPr lang="es-CO" sz="1500" b="1" dirty="0">
                <a:solidFill>
                  <a:schemeClr val="tx1">
                    <a:lumMod val="65000"/>
                    <a:lumOff val="35000"/>
                  </a:schemeClr>
                </a:solidFill>
              </a:rPr>
              <a:t>: Secretario de Estado de EEUU entre 1969 y </a:t>
            </a:r>
            <a:r>
              <a:rPr lang="es-CO" sz="1500" b="1" dirty="0" smtClean="0">
                <a:solidFill>
                  <a:schemeClr val="tx1">
                    <a:lumMod val="65000"/>
                    <a:lumOff val="35000"/>
                  </a:schemeClr>
                </a:solidFill>
              </a:rPr>
              <a:t>1977</a:t>
            </a:r>
            <a:endParaRPr lang="es-CO" sz="3000" b="1" dirty="0">
              <a:solidFill>
                <a:schemeClr val="tx1">
                  <a:lumMod val="75000"/>
                  <a:lumOff val="25000"/>
                </a:schemeClr>
              </a:solidFill>
            </a:endParaRPr>
          </a:p>
        </p:txBody>
      </p:sp>
    </p:spTree>
    <p:extLst>
      <p:ext uri="{BB962C8B-B14F-4D97-AF65-F5344CB8AC3E}">
        <p14:creationId xmlns="" xmlns:p14="http://schemas.microsoft.com/office/powerpoint/2010/main" val="15238629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4063" y="2427288"/>
            <a:ext cx="8281987"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a:solidFill>
                  <a:srgbClr val="FFFF00"/>
                </a:solidFill>
              </a:rPr>
              <a:t>Dos</a:t>
            </a:r>
            <a:r>
              <a:rPr lang="es-CO" sz="6000" b="1" dirty="0">
                <a:solidFill>
                  <a:schemeClr val="bg1"/>
                </a:solidFill>
              </a:rPr>
              <a:t> paradigmas contradictorios</a:t>
            </a:r>
            <a:endParaRPr lang="es-CO" sz="6000" b="1" dirty="0">
              <a:solidFill>
                <a:srgbClr val="FFFF00"/>
              </a:solidFill>
            </a:endParaRPr>
          </a:p>
        </p:txBody>
      </p:sp>
    </p:spTree>
    <p:extLst>
      <p:ext uri="{BB962C8B-B14F-4D97-AF65-F5344CB8AC3E}">
        <p14:creationId xmlns="" xmlns:p14="http://schemas.microsoft.com/office/powerpoint/2010/main" val="164545018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7171" name="Text Box 2"/>
          <p:cNvSpPr txBox="1">
            <a:spLocks noChangeArrowheads="1"/>
          </p:cNvSpPr>
          <p:nvPr/>
        </p:nvSpPr>
        <p:spPr bwMode="auto">
          <a:xfrm>
            <a:off x="106363" y="428625"/>
            <a:ext cx="8281987"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a:solidFill>
                  <a:schemeClr val="bg1"/>
                </a:solidFill>
              </a:rPr>
              <a:t>Paradigma del mercado</a:t>
            </a:r>
            <a:r>
              <a:rPr lang="es-CO" sz="6000" b="1" dirty="0">
                <a:solidFill>
                  <a:srgbClr val="FFFF00"/>
                </a:solidFill>
              </a:rPr>
              <a:t>:</a:t>
            </a:r>
          </a:p>
          <a:p>
            <a:pPr lvl="1" eaLnBrk="1" hangingPunct="1"/>
            <a:r>
              <a:rPr lang="es-CO" sz="3000" b="1" dirty="0">
                <a:solidFill>
                  <a:schemeClr val="bg1"/>
                </a:solidFill>
              </a:rPr>
              <a:t> </a:t>
            </a:r>
            <a:endParaRPr lang="es-CO" sz="3000" dirty="0">
              <a:solidFill>
                <a:srgbClr val="FFFF00"/>
              </a:solidFill>
            </a:endParaRPr>
          </a:p>
          <a:p>
            <a:pPr lvl="1" eaLnBrk="1" hangingPunct="1"/>
            <a:r>
              <a:rPr lang="es-CO" sz="6000" b="1" dirty="0">
                <a:solidFill>
                  <a:schemeClr val="bg1"/>
                </a:solidFill>
              </a:rPr>
              <a:t>Considera </a:t>
            </a:r>
            <a:r>
              <a:rPr lang="es-CO" sz="3000" b="1" dirty="0">
                <a:solidFill>
                  <a:schemeClr val="bg1"/>
                </a:solidFill>
              </a:rPr>
              <a:t>la </a:t>
            </a:r>
            <a:r>
              <a:rPr lang="es-CO" sz="3000" b="1" dirty="0" smtClean="0">
                <a:solidFill>
                  <a:schemeClr val="bg1"/>
                </a:solidFill>
              </a:rPr>
              <a:t>semilla como una mercancía que debe ser protegida por medio de patentes. Esto beneficia a unas pocas compañías privadas de semilla.</a:t>
            </a:r>
            <a:endParaRPr lang="es-CO" sz="2000" b="1" i="1" dirty="0">
              <a:solidFill>
                <a:schemeClr val="bg1"/>
              </a:solidFill>
            </a:endParaRPr>
          </a:p>
        </p:txBody>
      </p:sp>
    </p:spTree>
    <p:extLst>
      <p:ext uri="{BB962C8B-B14F-4D97-AF65-F5344CB8AC3E}">
        <p14:creationId xmlns="" xmlns:p14="http://schemas.microsoft.com/office/powerpoint/2010/main" val="395621286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99592" y="2671752"/>
            <a:ext cx="792087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Semilla </a:t>
            </a:r>
            <a:r>
              <a:rPr lang="es-CO" sz="3000" b="1" dirty="0" smtClean="0">
                <a:solidFill>
                  <a:schemeClr val="bg1"/>
                </a:solidFill>
              </a:rPr>
              <a:t>patrimonio </a:t>
            </a:r>
            <a:r>
              <a:rPr lang="es-CO" sz="3000" b="1" dirty="0">
                <a:solidFill>
                  <a:schemeClr val="bg1"/>
                </a:solidFill>
              </a:rPr>
              <a:t>de los pueblos al servicio de la </a:t>
            </a:r>
            <a:r>
              <a:rPr lang="es-CO" sz="3000" b="1" dirty="0" smtClean="0">
                <a:solidFill>
                  <a:schemeClr val="bg1"/>
                </a:solidFill>
              </a:rPr>
              <a:t>humanidad</a:t>
            </a:r>
            <a:endParaRPr lang="es-CO" sz="3000" b="1" dirty="0">
              <a:solidFill>
                <a:schemeClr val="bg1"/>
              </a:solidFill>
            </a:endParaRPr>
          </a:p>
        </p:txBody>
      </p:sp>
    </p:spTree>
    <p:extLst>
      <p:ext uri="{BB962C8B-B14F-4D97-AF65-F5344CB8AC3E}">
        <p14:creationId xmlns="" xmlns:p14="http://schemas.microsoft.com/office/powerpoint/2010/main" val="31546535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4" name="Picture 2" descr="C:\Users\PC\Pictures\boveda-de-semillas-de-noruega1.jpg"/>
          <p:cNvPicPr>
            <a:picLocks noChangeAspect="1" noChangeArrowheads="1"/>
          </p:cNvPicPr>
          <p:nvPr/>
        </p:nvPicPr>
        <p:blipFill rotWithShape="1">
          <a:blip r:embed="rId2" cstate="print"/>
          <a:srcRect l="871" r="3154"/>
          <a:stretch/>
        </p:blipFill>
        <p:spPr bwMode="auto">
          <a:xfrm>
            <a:off x="0" y="854426"/>
            <a:ext cx="8892480" cy="6030958"/>
          </a:xfrm>
          <a:prstGeom prst="rect">
            <a:avLst/>
          </a:prstGeom>
          <a:noFill/>
        </p:spPr>
      </p:pic>
      <p:sp>
        <p:nvSpPr>
          <p:cNvPr id="2" name="1 Rectángulo"/>
          <p:cNvSpPr/>
          <p:nvPr/>
        </p:nvSpPr>
        <p:spPr>
          <a:xfrm>
            <a:off x="0" y="37512"/>
            <a:ext cx="7956376" cy="861774"/>
          </a:xfrm>
          <a:prstGeom prst="rect">
            <a:avLst/>
          </a:prstGeom>
        </p:spPr>
        <p:txBody>
          <a:bodyPr wrap="square">
            <a:spAutoFit/>
          </a:bodyPr>
          <a:lstStyle/>
          <a:p>
            <a:r>
              <a:rPr lang="es-CO" sz="3000" b="1" i="1" dirty="0">
                <a:solidFill>
                  <a:schemeClr val="tx1">
                    <a:lumMod val="65000"/>
                    <a:lumOff val="35000"/>
                  </a:schemeClr>
                </a:solidFill>
                <a:latin typeface="Arial" pitchFamily="34" charset="0"/>
                <a:cs typeface="Arial" pitchFamily="34" charset="0"/>
              </a:rPr>
              <a:t>Patrocinado </a:t>
            </a:r>
            <a:r>
              <a:rPr lang="es-CO" sz="3000" b="1" i="1" dirty="0" smtClean="0">
                <a:solidFill>
                  <a:schemeClr val="tx1">
                    <a:lumMod val="65000"/>
                    <a:lumOff val="35000"/>
                  </a:schemeClr>
                </a:solidFill>
                <a:latin typeface="Arial" pitchFamily="34" charset="0"/>
                <a:cs typeface="Arial" pitchFamily="34" charset="0"/>
              </a:rPr>
              <a:t>por: </a:t>
            </a:r>
            <a:r>
              <a:rPr lang="es-CO" sz="2000" b="1" i="1" dirty="0" smtClean="0">
                <a:solidFill>
                  <a:schemeClr val="tx1">
                    <a:lumMod val="65000"/>
                    <a:lumOff val="35000"/>
                  </a:schemeClr>
                </a:solidFill>
                <a:latin typeface="Arial" pitchFamily="34" charset="0"/>
                <a:cs typeface="Arial" pitchFamily="34" charset="0"/>
              </a:rPr>
              <a:t>Global </a:t>
            </a:r>
            <a:r>
              <a:rPr lang="es-CO" sz="2000" b="1" i="1" dirty="0" err="1">
                <a:solidFill>
                  <a:schemeClr val="tx1">
                    <a:lumMod val="65000"/>
                    <a:lumOff val="35000"/>
                  </a:schemeClr>
                </a:solidFill>
                <a:latin typeface="Arial" pitchFamily="34" charset="0"/>
                <a:cs typeface="Arial" pitchFamily="34" charset="0"/>
              </a:rPr>
              <a:t>Crop</a:t>
            </a:r>
            <a:r>
              <a:rPr lang="es-CO" sz="2000" b="1" i="1" dirty="0">
                <a:solidFill>
                  <a:schemeClr val="tx1">
                    <a:lumMod val="65000"/>
                    <a:lumOff val="35000"/>
                  </a:schemeClr>
                </a:solidFill>
                <a:latin typeface="Arial" pitchFamily="34" charset="0"/>
                <a:cs typeface="Arial" pitchFamily="34" charset="0"/>
              </a:rPr>
              <a:t> </a:t>
            </a:r>
            <a:r>
              <a:rPr lang="es-CO" sz="2000" b="1" i="1" dirty="0" err="1">
                <a:solidFill>
                  <a:schemeClr val="tx1">
                    <a:lumMod val="65000"/>
                    <a:lumOff val="35000"/>
                  </a:schemeClr>
                </a:solidFill>
                <a:latin typeface="Arial" pitchFamily="34" charset="0"/>
                <a:cs typeface="Arial" pitchFamily="34" charset="0"/>
              </a:rPr>
              <a:t>Diversity</a:t>
            </a:r>
            <a:r>
              <a:rPr lang="es-CO" sz="2000" b="1" i="1" dirty="0">
                <a:solidFill>
                  <a:schemeClr val="tx1">
                    <a:lumMod val="65000"/>
                    <a:lumOff val="35000"/>
                  </a:schemeClr>
                </a:solidFill>
                <a:latin typeface="Arial" pitchFamily="34" charset="0"/>
                <a:cs typeface="Arial" pitchFamily="34" charset="0"/>
              </a:rPr>
              <a:t> </a:t>
            </a:r>
            <a:r>
              <a:rPr lang="es-CO" sz="2000" b="1" i="1" dirty="0" smtClean="0">
                <a:solidFill>
                  <a:schemeClr val="tx1">
                    <a:lumMod val="65000"/>
                    <a:lumOff val="35000"/>
                  </a:schemeClr>
                </a:solidFill>
                <a:latin typeface="Arial" pitchFamily="34" charset="0"/>
                <a:cs typeface="Arial" pitchFamily="34" charset="0"/>
              </a:rPr>
              <a:t>Trust (Bill </a:t>
            </a:r>
            <a:r>
              <a:rPr lang="es-CO" sz="2000" b="1" i="1" dirty="0">
                <a:solidFill>
                  <a:schemeClr val="tx1">
                    <a:lumMod val="65000"/>
                    <a:lumOff val="35000"/>
                  </a:schemeClr>
                </a:solidFill>
                <a:latin typeface="Arial" pitchFamily="34" charset="0"/>
                <a:cs typeface="Arial" pitchFamily="34" charset="0"/>
              </a:rPr>
              <a:t>y Melinda Gates, </a:t>
            </a:r>
            <a:r>
              <a:rPr lang="es-CO" sz="2000" b="1" i="1" dirty="0" err="1">
                <a:solidFill>
                  <a:schemeClr val="tx1">
                    <a:lumMod val="65000"/>
                    <a:lumOff val="35000"/>
                  </a:schemeClr>
                </a:solidFill>
                <a:latin typeface="Arial" pitchFamily="34" charset="0"/>
                <a:cs typeface="Arial" pitchFamily="34" charset="0"/>
              </a:rPr>
              <a:t>Syngenta</a:t>
            </a:r>
            <a:r>
              <a:rPr lang="es-CO" sz="2000" b="1" i="1" dirty="0">
                <a:solidFill>
                  <a:schemeClr val="tx1">
                    <a:lumMod val="65000"/>
                    <a:lumOff val="35000"/>
                  </a:schemeClr>
                </a:solidFill>
                <a:latin typeface="Arial" pitchFamily="34" charset="0"/>
                <a:cs typeface="Arial" pitchFamily="34" charset="0"/>
              </a:rPr>
              <a:t> y Dupont (entre otros)</a:t>
            </a:r>
            <a:endParaRPr lang="es-CO" sz="2000" b="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 xmlns:p14="http://schemas.microsoft.com/office/powerpoint/2010/main" val="261369074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bg1"/>
              </a:solidFill>
            </a:endParaRPr>
          </a:p>
        </p:txBody>
      </p:sp>
      <p:sp>
        <p:nvSpPr>
          <p:cNvPr id="8195" name="Text Box 2"/>
          <p:cNvSpPr txBox="1">
            <a:spLocks noChangeArrowheads="1"/>
          </p:cNvSpPr>
          <p:nvPr/>
        </p:nvSpPr>
        <p:spPr bwMode="auto">
          <a:xfrm>
            <a:off x="106363" y="428625"/>
            <a:ext cx="8281987"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defRPr/>
            </a:pPr>
            <a:r>
              <a:rPr lang="es-CO" sz="6000" b="1" dirty="0" smtClean="0">
                <a:solidFill>
                  <a:srgbClr val="0099CC"/>
                </a:solidFill>
              </a:rPr>
              <a:t>Paradigma</a:t>
            </a:r>
          </a:p>
          <a:p>
            <a:pPr lvl="1" eaLnBrk="1" hangingPunct="1">
              <a:defRPr/>
            </a:pPr>
            <a:r>
              <a:rPr lang="es-CO" sz="6000" b="1" dirty="0" smtClean="0">
                <a:solidFill>
                  <a:srgbClr val="0099CC"/>
                </a:solidFill>
              </a:rPr>
              <a:t>Ecológico</a:t>
            </a:r>
            <a:r>
              <a:rPr lang="es-CO" sz="6000" b="1" dirty="0" smtClean="0">
                <a:solidFill>
                  <a:schemeClr val="tx1">
                    <a:lumMod val="50000"/>
                    <a:lumOff val="50000"/>
                  </a:schemeClr>
                </a:solidFill>
              </a:rPr>
              <a:t>:</a:t>
            </a:r>
          </a:p>
          <a:p>
            <a:pPr lvl="1" eaLnBrk="1" hangingPunct="1">
              <a:defRPr/>
            </a:pPr>
            <a:r>
              <a:rPr lang="es-CO" sz="3000" b="1" dirty="0" smtClean="0">
                <a:solidFill>
                  <a:srgbClr val="FF0000"/>
                </a:solidFill>
              </a:rPr>
              <a:t> </a:t>
            </a:r>
            <a:endParaRPr lang="es-CO" sz="3000" dirty="0" smtClean="0">
              <a:solidFill>
                <a:srgbClr val="FF0000"/>
              </a:solidFill>
            </a:endParaRPr>
          </a:p>
          <a:p>
            <a:pPr lvl="1" eaLnBrk="1" hangingPunct="1">
              <a:defRPr/>
            </a:pPr>
            <a:r>
              <a:rPr lang="es-CO" sz="3000" b="1" dirty="0">
                <a:solidFill>
                  <a:schemeClr val="tx1">
                    <a:lumMod val="50000"/>
                    <a:lumOff val="50000"/>
                  </a:schemeClr>
                </a:solidFill>
              </a:rPr>
              <a:t>La </a:t>
            </a:r>
            <a:r>
              <a:rPr lang="es-CO" sz="3000" b="1" dirty="0" smtClean="0">
                <a:solidFill>
                  <a:schemeClr val="tx1">
                    <a:lumMod val="50000"/>
                    <a:lumOff val="50000"/>
                  </a:schemeClr>
                </a:solidFill>
              </a:rPr>
              <a:t>semilla como </a:t>
            </a:r>
            <a:r>
              <a:rPr lang="es-CO" sz="6000" b="1" dirty="0" smtClean="0">
                <a:solidFill>
                  <a:schemeClr val="tx1">
                    <a:lumMod val="50000"/>
                    <a:lumOff val="50000"/>
                  </a:schemeClr>
                </a:solidFill>
              </a:rPr>
              <a:t>patrimonio</a:t>
            </a:r>
            <a:r>
              <a:rPr lang="es-CO" sz="3000" b="1" dirty="0" smtClean="0">
                <a:solidFill>
                  <a:schemeClr val="tx1">
                    <a:lumMod val="50000"/>
                    <a:lumOff val="50000"/>
                  </a:schemeClr>
                </a:solidFill>
              </a:rPr>
              <a:t> de los pueblos al servicio de </a:t>
            </a:r>
            <a:r>
              <a:rPr lang="es-CO" sz="3000" b="1" dirty="0">
                <a:solidFill>
                  <a:schemeClr val="tx1">
                    <a:lumMod val="50000"/>
                    <a:lumOff val="50000"/>
                  </a:schemeClr>
                </a:solidFill>
              </a:rPr>
              <a:t>l</a:t>
            </a:r>
            <a:r>
              <a:rPr lang="es-CO" sz="3000" b="1" dirty="0" smtClean="0">
                <a:solidFill>
                  <a:schemeClr val="tx1">
                    <a:lumMod val="50000"/>
                    <a:lumOff val="50000"/>
                  </a:schemeClr>
                </a:solidFill>
              </a:rPr>
              <a:t>a humanidad</a:t>
            </a:r>
          </a:p>
          <a:p>
            <a:pPr lvl="1" eaLnBrk="1" hangingPunct="1">
              <a:defRPr/>
            </a:pPr>
            <a:endParaRPr lang="es-CO" sz="2000" i="1" dirty="0">
              <a:solidFill>
                <a:schemeClr val="tx1">
                  <a:lumMod val="50000"/>
                  <a:lumOff val="50000"/>
                </a:schemeClr>
              </a:solidFill>
            </a:endParaRPr>
          </a:p>
          <a:p>
            <a:pPr lvl="1" eaLnBrk="1" hangingPunct="1">
              <a:defRPr/>
            </a:pPr>
            <a:endParaRPr lang="es-CO" sz="2000" i="1" dirty="0" smtClean="0">
              <a:solidFill>
                <a:schemeClr val="tx1">
                  <a:lumMod val="50000"/>
                  <a:lumOff val="50000"/>
                </a:schemeClr>
              </a:solidFill>
            </a:endParaRPr>
          </a:p>
          <a:p>
            <a:pPr lvl="1" eaLnBrk="1" hangingPunct="1">
              <a:defRPr/>
            </a:pPr>
            <a:r>
              <a:rPr lang="es-CO" sz="2000" i="1" dirty="0" smtClean="0">
                <a:solidFill>
                  <a:schemeClr val="tx1">
                    <a:lumMod val="50000"/>
                    <a:lumOff val="50000"/>
                  </a:schemeClr>
                </a:solidFill>
              </a:rPr>
              <a:t>La semilla como </a:t>
            </a:r>
            <a:r>
              <a:rPr lang="es-CO" sz="2000" i="1" dirty="0">
                <a:solidFill>
                  <a:schemeClr val="tx1">
                    <a:lumMod val="50000"/>
                    <a:lumOff val="50000"/>
                  </a:schemeClr>
                </a:solidFill>
              </a:rPr>
              <a:t>fuente de la vida, la encarnación de nuestra diversidad biológica y cultural, el vínculo entre el pasado y el futuro de la evolución, la propiedad común de las generaciones pasadas, presentes y futuras de las comunidades </a:t>
            </a:r>
            <a:r>
              <a:rPr lang="es-CO" sz="2000" i="1" dirty="0" smtClean="0">
                <a:solidFill>
                  <a:schemeClr val="tx1">
                    <a:lumMod val="50000"/>
                    <a:lumOff val="50000"/>
                  </a:schemeClr>
                </a:solidFill>
              </a:rPr>
              <a:t>agrícolas</a:t>
            </a:r>
          </a:p>
        </p:txBody>
      </p:sp>
    </p:spTree>
    <p:extLst>
      <p:ext uri="{BB962C8B-B14F-4D97-AF65-F5344CB8AC3E}">
        <p14:creationId xmlns="" xmlns:p14="http://schemas.microsoft.com/office/powerpoint/2010/main" val="133909816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MIS IMAGENES\FOTOS\Colombia\AGROECOLOGIA\Finca Renaser - Carmen de Viboral\Estudiantes doctorado 2011\P117087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2"/>
          <p:cNvSpPr txBox="1">
            <a:spLocks noChangeArrowheads="1"/>
          </p:cNvSpPr>
          <p:nvPr/>
        </p:nvSpPr>
        <p:spPr bwMode="auto">
          <a:xfrm>
            <a:off x="0" y="6381328"/>
            <a:ext cx="9143999" cy="276999"/>
          </a:xfrm>
          <a:prstGeom prst="rect">
            <a:avLst/>
          </a:prstGeom>
          <a:solidFill>
            <a:schemeClr val="tx1">
              <a:alpha val="40000"/>
            </a:schemeClr>
          </a:solidFill>
          <a:ln>
            <a:noFill/>
          </a:ln>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1200" dirty="0">
                <a:solidFill>
                  <a:schemeClr val="bg1"/>
                </a:solidFill>
                <a:effectLst>
                  <a:outerShdw blurRad="38100" dist="38100" dir="2700000" algn="tl">
                    <a:srgbClr val="000000">
                      <a:alpha val="43137"/>
                    </a:srgbClr>
                  </a:outerShdw>
                </a:effectLst>
              </a:rPr>
              <a:t>                                    </a:t>
            </a:r>
            <a:r>
              <a:rPr lang="es-CO" sz="1200" dirty="0" smtClean="0">
                <a:solidFill>
                  <a:schemeClr val="bg1"/>
                </a:solidFill>
                <a:effectLst>
                  <a:outerShdw blurRad="38100" dist="38100" dir="2700000" algn="tl">
                    <a:srgbClr val="000000">
                      <a:alpha val="43137"/>
                    </a:srgbClr>
                  </a:outerShdw>
                </a:effectLst>
              </a:rPr>
              <a:t>                            Cerca de 85 especies de plantas medicinales. Granja Agroecológica </a:t>
            </a:r>
            <a:r>
              <a:rPr lang="es-CO" sz="1200" dirty="0" err="1" smtClean="0">
                <a:solidFill>
                  <a:schemeClr val="bg1"/>
                </a:solidFill>
                <a:effectLst>
                  <a:outerShdw blurRad="38100" dist="38100" dir="2700000" algn="tl">
                    <a:srgbClr val="000000">
                      <a:alpha val="43137"/>
                    </a:srgbClr>
                  </a:outerShdw>
                </a:effectLst>
              </a:rPr>
              <a:t>Renaser</a:t>
            </a:r>
            <a:endParaRPr lang="es-CO" sz="1200" b="1" dirty="0">
              <a:solidFill>
                <a:schemeClr val="bg1"/>
              </a:solidFill>
            </a:endParaRPr>
          </a:p>
        </p:txBody>
      </p:sp>
    </p:spTree>
    <p:extLst>
      <p:ext uri="{BB962C8B-B14F-4D97-AF65-F5344CB8AC3E}">
        <p14:creationId xmlns="" xmlns:p14="http://schemas.microsoft.com/office/powerpoint/2010/main" val="228193722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187624" y="3501008"/>
            <a:ext cx="644420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chemeClr val="bg1"/>
                </a:solidFill>
              </a:rPr>
              <a:t>En defensa  de la biodiversidad y la Soberanía Alimentaria</a:t>
            </a:r>
            <a:endParaRPr lang="es-CO" sz="6000" b="1" dirty="0">
              <a:solidFill>
                <a:srgbClr val="0099CC"/>
              </a:solidFill>
            </a:endParaRPr>
          </a:p>
        </p:txBody>
      </p:sp>
      <p:sp>
        <p:nvSpPr>
          <p:cNvPr id="3" name="Text Box 2"/>
          <p:cNvSpPr txBox="1">
            <a:spLocks noChangeArrowheads="1"/>
          </p:cNvSpPr>
          <p:nvPr/>
        </p:nvSpPr>
        <p:spPr bwMode="auto">
          <a:xfrm>
            <a:off x="1115616" y="2420888"/>
            <a:ext cx="676875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Bancos de Vida</a:t>
            </a:r>
            <a:endParaRPr lang="es-CO" sz="6000" b="1" dirty="0">
              <a:solidFill>
                <a:srgbClr val="0099CC"/>
              </a:solidFill>
            </a:endParaRPr>
          </a:p>
        </p:txBody>
      </p:sp>
    </p:spTree>
    <p:extLst>
      <p:ext uri="{BB962C8B-B14F-4D97-AF65-F5344CB8AC3E}">
        <p14:creationId xmlns="" xmlns:p14="http://schemas.microsoft.com/office/powerpoint/2010/main" val="387637645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MIS IMAGENES\FOTOS\Colombia\AGROECOLOGIA\Finca Renaser - Carmen de Viboral\Granja Renaser - Jul 2006\Finca Renaser Jul 2006 04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970855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1520" y="1240299"/>
            <a:ext cx="8424936"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a:solidFill>
                  <a:srgbClr val="0099CC"/>
                </a:solidFill>
              </a:rPr>
              <a:t>Un Banco de Vida</a:t>
            </a:r>
            <a:r>
              <a:rPr lang="es-CO" sz="3000" b="1" dirty="0">
                <a:solidFill>
                  <a:srgbClr val="0099CC"/>
                </a:solidFill>
              </a:rPr>
              <a:t>, o comunitario de semillas, </a:t>
            </a:r>
            <a:r>
              <a:rPr lang="es-CO" sz="3000" b="1" dirty="0">
                <a:solidFill>
                  <a:schemeClr val="bg1"/>
                </a:solidFill>
              </a:rPr>
              <a:t>es aquel donde los agricultores urbanos y rurales puedan acceder a las </a:t>
            </a:r>
            <a:r>
              <a:rPr lang="es-CO" sz="3000" b="1" dirty="0" smtClean="0">
                <a:solidFill>
                  <a:schemeClr val="bg1"/>
                </a:solidFill>
              </a:rPr>
              <a:t>semillas bajo </a:t>
            </a:r>
            <a:r>
              <a:rPr lang="es-CO" sz="3000" b="1" dirty="0">
                <a:solidFill>
                  <a:schemeClr val="bg1"/>
                </a:solidFill>
              </a:rPr>
              <a:t>el compromiso de la </a:t>
            </a:r>
            <a:r>
              <a:rPr lang="es-CO" sz="3000" b="1" dirty="0">
                <a:solidFill>
                  <a:srgbClr val="00B0F0"/>
                </a:solidFill>
              </a:rPr>
              <a:t>reciprocidad</a:t>
            </a:r>
            <a:r>
              <a:rPr lang="es-CO" sz="3000" b="1" dirty="0">
                <a:solidFill>
                  <a:schemeClr val="bg1"/>
                </a:solidFill>
              </a:rPr>
              <a:t>, bancos con funciones duales, una hacia dentro de sus comunidades –gratuito, y otro hacia el mercado para su sostenibilidad y productividad. </a:t>
            </a:r>
          </a:p>
        </p:txBody>
      </p:sp>
    </p:spTree>
    <p:extLst>
      <p:ext uri="{BB962C8B-B14F-4D97-AF65-F5344CB8AC3E}">
        <p14:creationId xmlns="" xmlns:p14="http://schemas.microsoft.com/office/powerpoint/2010/main" val="75188700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pic>
        <p:nvPicPr>
          <p:cNvPr id="1026" name="Picture 2" descr="C:\Documents and Settings\CP\Escritorio\DSC_0153.jpg"/>
          <p:cNvPicPr>
            <a:picLocks noChangeAspect="1" noChangeArrowheads="1"/>
          </p:cNvPicPr>
          <p:nvPr/>
        </p:nvPicPr>
        <p:blipFill>
          <a:blip r:embed="rId3" cstate="print"/>
          <a:srcRect/>
          <a:stretch>
            <a:fillRect/>
          </a:stretch>
        </p:blipFill>
        <p:spPr bwMode="auto">
          <a:xfrm>
            <a:off x="-10909720" y="-5355976"/>
            <a:ext cx="6400800" cy="3600450"/>
          </a:xfrm>
          <a:prstGeom prst="rect">
            <a:avLst/>
          </a:prstGeom>
          <a:noFill/>
        </p:spPr>
      </p:pic>
    </p:spTree>
    <p:extLst>
      <p:ext uri="{BB962C8B-B14F-4D97-AF65-F5344CB8AC3E}">
        <p14:creationId xmlns="" xmlns:p14="http://schemas.microsoft.com/office/powerpoint/2010/main" val="254679556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1520" y="1988840"/>
            <a:ext cx="8424936"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Los </a:t>
            </a:r>
            <a:r>
              <a:rPr lang="es-CO" sz="6000" b="1" dirty="0">
                <a:solidFill>
                  <a:srgbClr val="0099CC"/>
                </a:solidFill>
              </a:rPr>
              <a:t>bancos </a:t>
            </a:r>
            <a:r>
              <a:rPr lang="es-CO" sz="3000" b="1" dirty="0" smtClean="0">
                <a:solidFill>
                  <a:schemeClr val="bg1"/>
                </a:solidFill>
              </a:rPr>
              <a:t>articulan una finca madre  y bancos satélites que se organizan en redes para </a:t>
            </a:r>
            <a:r>
              <a:rPr lang="es-CO" sz="3000" b="1" dirty="0">
                <a:solidFill>
                  <a:schemeClr val="bg1"/>
                </a:solidFill>
              </a:rPr>
              <a:t>fortalecer y operar como uno </a:t>
            </a:r>
            <a:r>
              <a:rPr lang="es-CO" sz="3000" b="1" dirty="0" smtClean="0">
                <a:solidFill>
                  <a:schemeClr val="bg1"/>
                </a:solidFill>
              </a:rPr>
              <a:t>solo, eso sí </a:t>
            </a:r>
            <a:r>
              <a:rPr lang="es-CO" sz="3000" b="1" dirty="0" smtClean="0">
                <a:solidFill>
                  <a:srgbClr val="0099CC"/>
                </a:solidFill>
              </a:rPr>
              <a:t>conservando </a:t>
            </a:r>
            <a:r>
              <a:rPr lang="es-CO" sz="3000" b="1" dirty="0">
                <a:solidFill>
                  <a:srgbClr val="0099CC"/>
                </a:solidFill>
              </a:rPr>
              <a:t>su autonomía. </a:t>
            </a:r>
          </a:p>
        </p:txBody>
      </p:sp>
    </p:spTree>
    <p:extLst>
      <p:ext uri="{BB962C8B-B14F-4D97-AF65-F5344CB8AC3E}">
        <p14:creationId xmlns="" xmlns:p14="http://schemas.microsoft.com/office/powerpoint/2010/main" val="136067415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jo\Desktop\Bancos de Vida\fotos salidas de campo\100CASIO\CIMG788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8054814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44016" y="2498120"/>
            <a:ext cx="889248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Espacios de reflexión </a:t>
            </a:r>
            <a:r>
              <a:rPr lang="es-CO" sz="3000" b="1" dirty="0">
                <a:solidFill>
                  <a:schemeClr val="bg1"/>
                </a:solidFill>
              </a:rPr>
              <a:t>y </a:t>
            </a:r>
            <a:r>
              <a:rPr lang="es-CO" sz="3000" b="1" dirty="0" smtClean="0">
                <a:solidFill>
                  <a:schemeClr val="bg1"/>
                </a:solidFill>
              </a:rPr>
              <a:t>debate alrededor de los </a:t>
            </a:r>
            <a:r>
              <a:rPr lang="es-CO" sz="3000" b="1" dirty="0">
                <a:solidFill>
                  <a:schemeClr val="bg1"/>
                </a:solidFill>
              </a:rPr>
              <a:t>saberes </a:t>
            </a:r>
            <a:r>
              <a:rPr lang="es-CO" sz="3000" b="1" dirty="0" smtClean="0">
                <a:solidFill>
                  <a:schemeClr val="bg1"/>
                </a:solidFill>
              </a:rPr>
              <a:t>sobre la semilla </a:t>
            </a:r>
            <a:r>
              <a:rPr lang="es-CO" sz="3000" b="1" dirty="0">
                <a:solidFill>
                  <a:schemeClr val="bg1"/>
                </a:solidFill>
              </a:rPr>
              <a:t>y </a:t>
            </a:r>
            <a:r>
              <a:rPr lang="es-CO" sz="3000" b="1" dirty="0" smtClean="0">
                <a:solidFill>
                  <a:schemeClr val="bg1"/>
                </a:solidFill>
              </a:rPr>
              <a:t>el </a:t>
            </a:r>
            <a:r>
              <a:rPr lang="es-CO" sz="3000" b="1" dirty="0">
                <a:solidFill>
                  <a:schemeClr val="bg1"/>
                </a:solidFill>
              </a:rPr>
              <a:t>tejido social</a:t>
            </a:r>
            <a:r>
              <a:rPr lang="es-CO" sz="3000" b="1" dirty="0" smtClean="0">
                <a:solidFill>
                  <a:schemeClr val="bg1"/>
                </a:solidFill>
              </a:rPr>
              <a:t>.</a:t>
            </a:r>
            <a:endParaRPr lang="es-CO" sz="3000" b="1" dirty="0">
              <a:solidFill>
                <a:schemeClr val="bg1"/>
              </a:solidFill>
            </a:endParaRPr>
          </a:p>
        </p:txBody>
      </p:sp>
    </p:spTree>
    <p:extLst>
      <p:ext uri="{BB962C8B-B14F-4D97-AF65-F5344CB8AC3E}">
        <p14:creationId xmlns="" xmlns:p14="http://schemas.microsoft.com/office/powerpoint/2010/main" val="54743859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356" t="23016" r="33576" b="15531"/>
          <a:stretch/>
        </p:blipFill>
        <p:spPr bwMode="auto">
          <a:xfrm>
            <a:off x="0" y="0"/>
            <a:ext cx="914399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0" y="6224702"/>
            <a:ext cx="9143999" cy="276999"/>
          </a:xfrm>
          <a:prstGeom prst="rect">
            <a:avLst/>
          </a:prstGeom>
          <a:solidFill>
            <a:schemeClr val="tx1">
              <a:alpha val="40000"/>
            </a:schemeClr>
          </a:solidFill>
          <a:ln>
            <a:noFill/>
          </a:ln>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1200" dirty="0" smtClean="0">
                <a:solidFill>
                  <a:schemeClr val="bg1"/>
                </a:solidFill>
                <a:effectLst>
                  <a:outerShdw blurRad="38100" dist="38100" dir="2700000" algn="tl">
                    <a:srgbClr val="000000">
                      <a:alpha val="43137"/>
                    </a:srgbClr>
                  </a:outerShdw>
                </a:effectLst>
              </a:rPr>
              <a:t>                                                                                 La Diversidad </a:t>
            </a:r>
            <a:r>
              <a:rPr lang="es-CO" sz="1200" dirty="0">
                <a:solidFill>
                  <a:schemeClr val="bg1"/>
                </a:solidFill>
                <a:effectLst>
                  <a:outerShdw blurRad="38100" dist="38100" dir="2700000" algn="tl">
                    <a:srgbClr val="000000">
                      <a:alpha val="43137"/>
                    </a:srgbClr>
                  </a:outerShdw>
                </a:effectLst>
              </a:rPr>
              <a:t>garantiza una cosecha abundante </a:t>
            </a:r>
            <a:r>
              <a:rPr lang="es-CO" sz="1200" dirty="0" err="1" smtClean="0">
                <a:solidFill>
                  <a:schemeClr val="bg1"/>
                </a:solidFill>
                <a:effectLst>
                  <a:outerShdw blurRad="38100" dist="38100" dir="2700000" algn="tl">
                    <a:srgbClr val="000000">
                      <a:alpha val="43137"/>
                    </a:srgbClr>
                  </a:outerShdw>
                </a:effectLst>
              </a:rPr>
              <a:t>Pampallacta</a:t>
            </a:r>
            <a:r>
              <a:rPr lang="es-CO" sz="1200" dirty="0">
                <a:solidFill>
                  <a:schemeClr val="bg1"/>
                </a:solidFill>
                <a:effectLst>
                  <a:outerShdw blurRad="38100" dist="38100" dir="2700000" algn="tl">
                    <a:srgbClr val="000000">
                      <a:alpha val="43137"/>
                    </a:srgbClr>
                  </a:outerShdw>
                </a:effectLst>
              </a:rPr>
              <a:t>, Perú</a:t>
            </a:r>
            <a:endParaRPr lang="es-CO" sz="1200" b="1" dirty="0">
              <a:solidFill>
                <a:schemeClr val="bg1"/>
              </a:solidFill>
            </a:endParaRPr>
          </a:p>
        </p:txBody>
      </p:sp>
    </p:spTree>
    <p:extLst>
      <p:ext uri="{BB962C8B-B14F-4D97-AF65-F5344CB8AC3E}">
        <p14:creationId xmlns="" xmlns:p14="http://schemas.microsoft.com/office/powerpoint/2010/main" val="399112863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srcRect l="11521" r="13479"/>
          <a:stretch/>
        </p:blipFill>
        <p:spPr bwMode="auto">
          <a:xfrm>
            <a:off x="0" y="-110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247786142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23528" y="620688"/>
            <a:ext cx="8316416"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chemeClr val="bg1"/>
                </a:solidFill>
              </a:rPr>
              <a:t>Estos </a:t>
            </a:r>
            <a:r>
              <a:rPr lang="es-CO" sz="6000" b="1" dirty="0">
                <a:solidFill>
                  <a:srgbClr val="0099CC"/>
                </a:solidFill>
              </a:rPr>
              <a:t>no trabajan </a:t>
            </a:r>
            <a:r>
              <a:rPr lang="es-CO" sz="3000" b="1" dirty="0">
                <a:solidFill>
                  <a:schemeClr val="bg1"/>
                </a:solidFill>
              </a:rPr>
              <a:t>con </a:t>
            </a:r>
            <a:r>
              <a:rPr lang="es-CO" sz="3000" b="1" dirty="0" smtClean="0">
                <a:solidFill>
                  <a:schemeClr val="bg1"/>
                </a:solidFill>
              </a:rPr>
              <a:t>protocolos </a:t>
            </a:r>
            <a:r>
              <a:rPr lang="es-CO" sz="3000" b="1" dirty="0">
                <a:solidFill>
                  <a:schemeClr val="bg1"/>
                </a:solidFill>
              </a:rPr>
              <a:t>sofisticados de laboratorios científicos, sino con saberes populares y </a:t>
            </a:r>
            <a:r>
              <a:rPr lang="es-CO" sz="3000" b="1" dirty="0" smtClean="0">
                <a:solidFill>
                  <a:schemeClr val="bg1"/>
                </a:solidFill>
              </a:rPr>
              <a:t>buscan el </a:t>
            </a:r>
            <a:r>
              <a:rPr lang="es-CO" sz="3000" b="1" dirty="0">
                <a:solidFill>
                  <a:schemeClr val="bg1"/>
                </a:solidFill>
              </a:rPr>
              <a:t>bien </a:t>
            </a:r>
            <a:r>
              <a:rPr lang="es-CO" sz="3000" b="1" dirty="0" smtClean="0">
                <a:solidFill>
                  <a:schemeClr val="bg1"/>
                </a:solidFill>
              </a:rPr>
              <a:t>colectivo.</a:t>
            </a:r>
          </a:p>
          <a:p>
            <a:pPr lvl="1" eaLnBrk="1" hangingPunct="1"/>
            <a:endParaRPr lang="es-CO" sz="3000" b="1" dirty="0" smtClean="0">
              <a:solidFill>
                <a:schemeClr val="bg1"/>
              </a:solidFill>
            </a:endParaRPr>
          </a:p>
          <a:p>
            <a:pPr lvl="1" eaLnBrk="1" hangingPunct="1"/>
            <a:endParaRPr lang="es-CO" sz="3000" b="1" dirty="0">
              <a:solidFill>
                <a:schemeClr val="bg1"/>
              </a:solidFill>
            </a:endParaRPr>
          </a:p>
          <a:p>
            <a:pPr lvl="1" eaLnBrk="1" hangingPunct="1"/>
            <a:r>
              <a:rPr lang="es-CO" sz="3000" b="1" dirty="0">
                <a:solidFill>
                  <a:schemeClr val="bg1"/>
                </a:solidFill>
              </a:rPr>
              <a:t>Dichos Bancos </a:t>
            </a:r>
            <a:r>
              <a:rPr lang="es-CO" sz="3000" b="1" dirty="0" smtClean="0">
                <a:solidFill>
                  <a:schemeClr val="bg1"/>
                </a:solidFill>
              </a:rPr>
              <a:t>permiten la </a:t>
            </a:r>
            <a:r>
              <a:rPr lang="es-CO" sz="6000" b="1" dirty="0">
                <a:solidFill>
                  <a:srgbClr val="0099CC"/>
                </a:solidFill>
              </a:rPr>
              <a:t>defensa </a:t>
            </a:r>
            <a:r>
              <a:rPr lang="es-CO" sz="3000" b="1" dirty="0">
                <a:solidFill>
                  <a:schemeClr val="bg1"/>
                </a:solidFill>
              </a:rPr>
              <a:t>de los pequeños agricultores, con la semilla como un </a:t>
            </a:r>
            <a:r>
              <a:rPr lang="es-CO" sz="3000" b="1" dirty="0">
                <a:solidFill>
                  <a:srgbClr val="0099CC"/>
                </a:solidFill>
              </a:rPr>
              <a:t>bien común</a:t>
            </a:r>
            <a:r>
              <a:rPr lang="es-CO" sz="3000" b="1" dirty="0" smtClean="0">
                <a:solidFill>
                  <a:schemeClr val="bg1"/>
                </a:solidFill>
              </a:rPr>
              <a:t>.</a:t>
            </a:r>
            <a:endParaRPr lang="es-CO" sz="3000" b="1" dirty="0">
              <a:solidFill>
                <a:schemeClr val="bg1"/>
              </a:solidFill>
            </a:endParaRPr>
          </a:p>
        </p:txBody>
      </p:sp>
    </p:spTree>
    <p:extLst>
      <p:ext uri="{BB962C8B-B14F-4D97-AF65-F5344CB8AC3E}">
        <p14:creationId xmlns="" xmlns:p14="http://schemas.microsoft.com/office/powerpoint/2010/main" val="418510402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8393929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1520" y="257735"/>
            <a:ext cx="8568952" cy="655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Metodología</a:t>
            </a:r>
          </a:p>
          <a:p>
            <a:pPr lvl="1" eaLnBrk="1" hangingPunct="1"/>
            <a:endParaRPr lang="es-CO" sz="3000" b="1" dirty="0" smtClean="0">
              <a:solidFill>
                <a:schemeClr val="bg1"/>
              </a:solidFill>
            </a:endParaRPr>
          </a:p>
          <a:p>
            <a:pPr lvl="1" eaLnBrk="1" hangingPunct="1"/>
            <a:r>
              <a:rPr lang="es-CO" sz="3000" b="1" dirty="0" smtClean="0">
                <a:solidFill>
                  <a:schemeClr val="bg1"/>
                </a:solidFill>
              </a:rPr>
              <a:t>Se basa en dos componentes: </a:t>
            </a:r>
          </a:p>
          <a:p>
            <a:pPr lvl="1" eaLnBrk="1" hangingPunct="1"/>
            <a:endParaRPr lang="es-CO" sz="3000" b="1" dirty="0">
              <a:solidFill>
                <a:schemeClr val="bg1"/>
              </a:solidFill>
            </a:endParaRPr>
          </a:p>
          <a:p>
            <a:pPr lvl="1" eaLnBrk="1" hangingPunct="1"/>
            <a:r>
              <a:rPr lang="es-CO" sz="3000" b="1" dirty="0" smtClean="0">
                <a:solidFill>
                  <a:srgbClr val="0099CC"/>
                </a:solidFill>
              </a:rPr>
              <a:t>Técnico: </a:t>
            </a:r>
            <a:r>
              <a:rPr lang="es-CO" sz="3000" b="1" dirty="0" smtClean="0">
                <a:solidFill>
                  <a:schemeClr val="bg1"/>
                </a:solidFill>
              </a:rPr>
              <a:t>Encuentros que buscan la  recuperación, reproducción y conservación de </a:t>
            </a:r>
            <a:r>
              <a:rPr lang="es-CO" sz="3000" b="1" dirty="0">
                <a:solidFill>
                  <a:schemeClr val="bg1"/>
                </a:solidFill>
              </a:rPr>
              <a:t>semillas </a:t>
            </a:r>
            <a:r>
              <a:rPr lang="es-CO" sz="3000" b="1" dirty="0" smtClean="0">
                <a:solidFill>
                  <a:schemeClr val="bg1"/>
                </a:solidFill>
              </a:rPr>
              <a:t>tradicionales, bajo principios agroecológicos. </a:t>
            </a:r>
            <a:endParaRPr lang="es-CO" sz="3000" b="1" dirty="0">
              <a:solidFill>
                <a:schemeClr val="bg1"/>
              </a:solidFill>
            </a:endParaRPr>
          </a:p>
          <a:p>
            <a:pPr lvl="1" eaLnBrk="1" hangingPunct="1"/>
            <a:endParaRPr lang="es-CO" sz="3000" b="1" dirty="0" smtClean="0">
              <a:solidFill>
                <a:srgbClr val="0099CC"/>
              </a:solidFill>
            </a:endParaRPr>
          </a:p>
          <a:p>
            <a:pPr lvl="1" eaLnBrk="1" hangingPunct="1"/>
            <a:r>
              <a:rPr lang="es-CO" sz="3000" b="1" dirty="0" smtClean="0">
                <a:solidFill>
                  <a:srgbClr val="0099CC"/>
                </a:solidFill>
              </a:rPr>
              <a:t>Social: </a:t>
            </a:r>
            <a:r>
              <a:rPr lang="es-CO" sz="3000" b="1" dirty="0" smtClean="0">
                <a:solidFill>
                  <a:schemeClr val="bg1"/>
                </a:solidFill>
              </a:rPr>
              <a:t>Reconocimiento de la importancia de la agricultura familiar y la conformación de las redes a </a:t>
            </a:r>
            <a:r>
              <a:rPr lang="es-CO" sz="3000" b="1" dirty="0">
                <a:solidFill>
                  <a:schemeClr val="bg1"/>
                </a:solidFill>
              </a:rPr>
              <a:t>través de custodios.</a:t>
            </a:r>
          </a:p>
          <a:p>
            <a:pPr lvl="1" eaLnBrk="1" hangingPunct="1"/>
            <a:endParaRPr lang="es-CO" sz="3000" b="1" dirty="0">
              <a:solidFill>
                <a:schemeClr val="bg1"/>
              </a:solidFill>
            </a:endParaRPr>
          </a:p>
        </p:txBody>
      </p:sp>
    </p:spTree>
    <p:extLst>
      <p:ext uri="{BB962C8B-B14F-4D97-AF65-F5344CB8AC3E}">
        <p14:creationId xmlns="" xmlns:p14="http://schemas.microsoft.com/office/powerpoint/2010/main" val="172277700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5045729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9512" y="850642"/>
            <a:ext cx="8568952" cy="517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Intercambio</a:t>
            </a:r>
            <a:r>
              <a:rPr lang="es-CO" sz="3000" b="1" dirty="0">
                <a:solidFill>
                  <a:schemeClr val="bg1"/>
                </a:solidFill>
              </a:rPr>
              <a:t> </a:t>
            </a:r>
            <a:r>
              <a:rPr lang="es-CO" sz="6000" b="1" dirty="0" smtClean="0">
                <a:solidFill>
                  <a:srgbClr val="0099CC"/>
                </a:solidFill>
              </a:rPr>
              <a:t>de semillas</a:t>
            </a:r>
          </a:p>
          <a:p>
            <a:pPr lvl="1" eaLnBrk="1" hangingPunct="1"/>
            <a:endParaRPr lang="es-CO" sz="3000" b="1" dirty="0" smtClean="0">
              <a:solidFill>
                <a:schemeClr val="bg1"/>
              </a:solidFill>
            </a:endParaRPr>
          </a:p>
          <a:p>
            <a:pPr lvl="1" eaLnBrk="1" hangingPunct="1"/>
            <a:endParaRPr lang="es-CO" sz="3000" b="1" dirty="0" smtClean="0">
              <a:solidFill>
                <a:schemeClr val="bg1"/>
              </a:solidFill>
            </a:endParaRPr>
          </a:p>
          <a:p>
            <a:pPr lvl="1" eaLnBrk="1" hangingPunct="1"/>
            <a:r>
              <a:rPr lang="es-CO" sz="3000" b="1" dirty="0" smtClean="0">
                <a:solidFill>
                  <a:schemeClr val="bg1"/>
                </a:solidFill>
              </a:rPr>
              <a:t>El intercambio o trueque </a:t>
            </a:r>
            <a:r>
              <a:rPr lang="es-CO" sz="3000" b="1" dirty="0">
                <a:solidFill>
                  <a:schemeClr val="bg1"/>
                </a:solidFill>
              </a:rPr>
              <a:t>de semillas permite </a:t>
            </a:r>
            <a:r>
              <a:rPr lang="es-CO" sz="6000" b="1" dirty="0">
                <a:solidFill>
                  <a:srgbClr val="0099CC"/>
                </a:solidFill>
              </a:rPr>
              <a:t>afianzar lazos </a:t>
            </a:r>
            <a:r>
              <a:rPr lang="es-CO" sz="3000" b="1" dirty="0">
                <a:solidFill>
                  <a:schemeClr val="bg1"/>
                </a:solidFill>
              </a:rPr>
              <a:t>entre custodios, promoviendo la solidaridad y la diversificación de cultivos.</a:t>
            </a:r>
          </a:p>
        </p:txBody>
      </p:sp>
    </p:spTree>
    <p:extLst>
      <p:ext uri="{BB962C8B-B14F-4D97-AF65-F5344CB8AC3E}">
        <p14:creationId xmlns="" xmlns:p14="http://schemas.microsoft.com/office/powerpoint/2010/main" val="41197165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AGENES\FOTOS\Colombia\AGROECOLOGIA\Finca Renaser - Carmen de Viboral\Granja de Don Carlos - El Carmen 2006\Finca de Don Carlos - El carmen 08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0455075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9512" y="850642"/>
            <a:ext cx="8568952" cy="517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Intercambio</a:t>
            </a:r>
            <a:r>
              <a:rPr lang="es-CO" sz="3000" b="1" dirty="0">
                <a:solidFill>
                  <a:schemeClr val="bg1"/>
                </a:solidFill>
              </a:rPr>
              <a:t> </a:t>
            </a:r>
            <a:r>
              <a:rPr lang="es-CO" sz="6000" b="1" dirty="0" smtClean="0">
                <a:solidFill>
                  <a:srgbClr val="0099CC"/>
                </a:solidFill>
              </a:rPr>
              <a:t>de semillas</a:t>
            </a:r>
          </a:p>
          <a:p>
            <a:pPr lvl="1" eaLnBrk="1" hangingPunct="1"/>
            <a:endParaRPr lang="es-CO" sz="3000" b="1" dirty="0" smtClean="0">
              <a:solidFill>
                <a:schemeClr val="bg1"/>
              </a:solidFill>
            </a:endParaRPr>
          </a:p>
          <a:p>
            <a:pPr lvl="1" eaLnBrk="1" hangingPunct="1"/>
            <a:endParaRPr lang="es-CO" sz="3000" b="1" dirty="0" smtClean="0">
              <a:solidFill>
                <a:schemeClr val="bg1"/>
              </a:solidFill>
            </a:endParaRPr>
          </a:p>
          <a:p>
            <a:pPr lvl="1" eaLnBrk="1" hangingPunct="1"/>
            <a:r>
              <a:rPr lang="es-CO" sz="3000" b="1" dirty="0" smtClean="0">
                <a:solidFill>
                  <a:schemeClr val="bg1"/>
                </a:solidFill>
              </a:rPr>
              <a:t>El intercambio o trueque </a:t>
            </a:r>
            <a:r>
              <a:rPr lang="es-CO" sz="3000" b="1" dirty="0">
                <a:solidFill>
                  <a:schemeClr val="bg1"/>
                </a:solidFill>
              </a:rPr>
              <a:t>de semillas permite </a:t>
            </a:r>
            <a:r>
              <a:rPr lang="es-CO" sz="6000" b="1" dirty="0">
                <a:solidFill>
                  <a:srgbClr val="0099CC"/>
                </a:solidFill>
              </a:rPr>
              <a:t>afianzar lazos </a:t>
            </a:r>
            <a:r>
              <a:rPr lang="es-CO" sz="3000" b="1" dirty="0">
                <a:solidFill>
                  <a:schemeClr val="bg1"/>
                </a:solidFill>
              </a:rPr>
              <a:t>entre custodios, promoviendo la solidaridad y la diversificación de cultivos.</a:t>
            </a:r>
          </a:p>
        </p:txBody>
      </p:sp>
    </p:spTree>
    <p:extLst>
      <p:ext uri="{BB962C8B-B14F-4D97-AF65-F5344CB8AC3E}">
        <p14:creationId xmlns="" xmlns:p14="http://schemas.microsoft.com/office/powerpoint/2010/main" val="206858616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8000" b="-58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3079748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6024" y="1024275"/>
            <a:ext cx="8532440"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CC"/>
                </a:solidFill>
              </a:rPr>
              <a:t>Un mundo mejor es posible</a:t>
            </a:r>
          </a:p>
          <a:p>
            <a:pPr lvl="1" eaLnBrk="1" hangingPunct="1"/>
            <a:endParaRPr lang="es-CO" sz="3000" b="1" dirty="0">
              <a:solidFill>
                <a:schemeClr val="bg1"/>
              </a:solidFill>
            </a:endParaRPr>
          </a:p>
          <a:p>
            <a:pPr lvl="1" eaLnBrk="1" hangingPunct="1"/>
            <a:r>
              <a:rPr lang="es-CO" sz="3000" b="1" dirty="0" smtClean="0">
                <a:solidFill>
                  <a:schemeClr val="bg1"/>
                </a:solidFill>
              </a:rPr>
              <a:t>Si luchamos por el futuro de </a:t>
            </a:r>
            <a:r>
              <a:rPr lang="es-CO" sz="3000" b="1" dirty="0">
                <a:solidFill>
                  <a:schemeClr val="bg1"/>
                </a:solidFill>
              </a:rPr>
              <a:t>los </a:t>
            </a:r>
            <a:r>
              <a:rPr lang="es-CO" sz="3000" b="1" dirty="0" smtClean="0">
                <a:solidFill>
                  <a:schemeClr val="bg1"/>
                </a:solidFill>
              </a:rPr>
              <a:t>alimentos, y la única manera de conseguirlo es recuperando nuestra habilidad </a:t>
            </a:r>
            <a:r>
              <a:rPr lang="es-CO" sz="3000" b="1" dirty="0">
                <a:solidFill>
                  <a:schemeClr val="bg1"/>
                </a:solidFill>
              </a:rPr>
              <a:t>para </a:t>
            </a:r>
            <a:r>
              <a:rPr lang="es-CO" sz="3000" b="1" dirty="0" smtClean="0">
                <a:solidFill>
                  <a:schemeClr val="bg1"/>
                </a:solidFill>
              </a:rPr>
              <a:t>conservar los </a:t>
            </a:r>
            <a:r>
              <a:rPr lang="es-CO" sz="3000" b="1" dirty="0">
                <a:solidFill>
                  <a:srgbClr val="0099CC"/>
                </a:solidFill>
              </a:rPr>
              <a:t>alimentos </a:t>
            </a:r>
            <a:r>
              <a:rPr lang="es-CO" sz="3000" b="1" dirty="0" smtClean="0">
                <a:solidFill>
                  <a:srgbClr val="0099CC"/>
                </a:solidFill>
              </a:rPr>
              <a:t>tradicionales</a:t>
            </a:r>
            <a:r>
              <a:rPr lang="es-CO" sz="3000" b="1" dirty="0" smtClean="0">
                <a:solidFill>
                  <a:schemeClr val="bg1"/>
                </a:solidFill>
              </a:rPr>
              <a:t>, </a:t>
            </a:r>
            <a:r>
              <a:rPr lang="es-CO" sz="3000" b="1" dirty="0">
                <a:solidFill>
                  <a:schemeClr val="bg1"/>
                </a:solidFill>
              </a:rPr>
              <a:t>cultivados de </a:t>
            </a:r>
            <a:r>
              <a:rPr lang="es-CO" sz="3000" b="1" dirty="0">
                <a:solidFill>
                  <a:srgbClr val="0099CC"/>
                </a:solidFill>
              </a:rPr>
              <a:t>manera local</a:t>
            </a:r>
            <a:r>
              <a:rPr lang="es-CO" sz="3000" b="1" dirty="0">
                <a:solidFill>
                  <a:schemeClr val="bg1"/>
                </a:solidFill>
              </a:rPr>
              <a:t>.</a:t>
            </a:r>
          </a:p>
        </p:txBody>
      </p:sp>
    </p:spTree>
    <p:extLst>
      <p:ext uri="{BB962C8B-B14F-4D97-AF65-F5344CB8AC3E}">
        <p14:creationId xmlns="" xmlns:p14="http://schemas.microsoft.com/office/powerpoint/2010/main" val="28465283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11560" y="1905213"/>
            <a:ext cx="7920879"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99"/>
                </a:solidFill>
              </a:rPr>
              <a:t>La </a:t>
            </a:r>
            <a:r>
              <a:rPr lang="es-CO" sz="6000" b="1" dirty="0">
                <a:solidFill>
                  <a:srgbClr val="009999"/>
                </a:solidFill>
              </a:rPr>
              <a:t>mayor </a:t>
            </a:r>
            <a:r>
              <a:rPr lang="es-CO" sz="3000" b="1" dirty="0">
                <a:solidFill>
                  <a:schemeClr val="bg1"/>
                </a:solidFill>
              </a:rPr>
              <a:t>parte de la comida del mundo  se cultiva a partir </a:t>
            </a:r>
            <a:r>
              <a:rPr lang="es-CO" sz="3000" b="1" dirty="0" smtClean="0">
                <a:solidFill>
                  <a:schemeClr val="bg1"/>
                </a:solidFill>
              </a:rPr>
              <a:t>de </a:t>
            </a:r>
            <a:r>
              <a:rPr lang="es-CO" sz="3000" b="1" dirty="0">
                <a:solidFill>
                  <a:schemeClr val="bg1"/>
                </a:solidFill>
              </a:rPr>
              <a:t>variedades campesinas</a:t>
            </a:r>
            <a:r>
              <a:rPr lang="es-CO" sz="3000" b="1" dirty="0" smtClean="0">
                <a:solidFill>
                  <a:schemeClr val="bg1"/>
                </a:solidFill>
              </a:rPr>
              <a:t>, </a:t>
            </a:r>
            <a:r>
              <a:rPr lang="es-CO" sz="3000" b="1" dirty="0">
                <a:solidFill>
                  <a:schemeClr val="bg1"/>
                </a:solidFill>
              </a:rPr>
              <a:t>sin utilizar los fertilizantes químicos que promueve la cadena </a:t>
            </a:r>
            <a:r>
              <a:rPr lang="es-CO" sz="3000" b="1" dirty="0" smtClean="0">
                <a:solidFill>
                  <a:schemeClr val="bg1"/>
                </a:solidFill>
              </a:rPr>
              <a:t>industrial</a:t>
            </a:r>
            <a:r>
              <a:rPr lang="es-CO" sz="3000" b="1" dirty="0">
                <a:solidFill>
                  <a:schemeClr val="bg1"/>
                </a:solidFill>
              </a:rPr>
              <a:t> </a:t>
            </a:r>
            <a:r>
              <a:rPr lang="es-CO" sz="1500" b="1" dirty="0" smtClean="0">
                <a:solidFill>
                  <a:schemeClr val="bg1"/>
                </a:solidFill>
              </a:rPr>
              <a:t>(Grupo </a:t>
            </a:r>
            <a:r>
              <a:rPr lang="es-CO" sz="1500" b="1" dirty="0">
                <a:solidFill>
                  <a:schemeClr val="bg1"/>
                </a:solidFill>
              </a:rPr>
              <a:t>ETC, 2010).</a:t>
            </a:r>
          </a:p>
          <a:p>
            <a:pPr lvl="1" eaLnBrk="1" hangingPunct="1"/>
            <a:r>
              <a:rPr lang="es-CO" sz="3000" b="1" dirty="0" smtClean="0">
                <a:solidFill>
                  <a:schemeClr val="bg1"/>
                </a:solidFill>
              </a:rPr>
              <a:t> </a:t>
            </a:r>
            <a:endParaRPr lang="es-CO" sz="3000" b="1" dirty="0">
              <a:solidFill>
                <a:schemeClr val="bg1"/>
              </a:solidFill>
            </a:endParaRPr>
          </a:p>
        </p:txBody>
      </p:sp>
    </p:spTree>
    <p:extLst>
      <p:ext uri="{BB962C8B-B14F-4D97-AF65-F5344CB8AC3E}">
        <p14:creationId xmlns="" xmlns:p14="http://schemas.microsoft.com/office/powerpoint/2010/main" val="178455514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DWS-Emergencies-Seeds-bi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322" r="12644" b="1993"/>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6381328"/>
            <a:ext cx="9143999" cy="276999"/>
          </a:xfrm>
          <a:prstGeom prst="rect">
            <a:avLst/>
          </a:prstGeom>
          <a:solidFill>
            <a:schemeClr val="tx1">
              <a:alpha val="40000"/>
            </a:schemeClr>
          </a:solidFill>
          <a:ln>
            <a:noFill/>
          </a:ln>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1200" dirty="0">
                <a:solidFill>
                  <a:schemeClr val="bg1"/>
                </a:solidFill>
                <a:effectLst>
                  <a:outerShdw blurRad="38100" dist="38100" dir="2700000" algn="tl">
                    <a:srgbClr val="000000">
                      <a:alpha val="43137"/>
                    </a:srgbClr>
                  </a:outerShdw>
                </a:effectLst>
              </a:rPr>
              <a:t>                                     </a:t>
            </a:r>
            <a:r>
              <a:rPr lang="es-CO" sz="1200" dirty="0" smtClean="0">
                <a:solidFill>
                  <a:schemeClr val="bg1"/>
                </a:solidFill>
                <a:effectLst>
                  <a:outerShdw blurRad="38100" dist="38100" dir="2700000" algn="tl">
                    <a:srgbClr val="000000">
                      <a:alpha val="43137"/>
                    </a:srgbClr>
                  </a:outerShdw>
                </a:effectLst>
              </a:rPr>
              <a:t>La </a:t>
            </a:r>
            <a:r>
              <a:rPr lang="es-CO" sz="1200" dirty="0">
                <a:solidFill>
                  <a:schemeClr val="bg1"/>
                </a:solidFill>
                <a:effectLst>
                  <a:outerShdw blurRad="38100" dist="38100" dir="2700000" algn="tl">
                    <a:srgbClr val="000000">
                      <a:alpha val="43137"/>
                    </a:srgbClr>
                  </a:outerShdw>
                </a:effectLst>
              </a:rPr>
              <a:t>FAO Reconoce que el 70% de la producción alimenticia mundial es aportado por las mujeres.</a:t>
            </a:r>
            <a:endParaRPr lang="es-CO" sz="1200" b="1" dirty="0">
              <a:solidFill>
                <a:schemeClr val="bg1"/>
              </a:solidFill>
            </a:endParaRPr>
          </a:p>
        </p:txBody>
      </p:sp>
    </p:spTree>
    <p:extLst>
      <p:ext uri="{BB962C8B-B14F-4D97-AF65-F5344CB8AC3E}">
        <p14:creationId xmlns="" xmlns:p14="http://schemas.microsoft.com/office/powerpoint/2010/main" val="138269126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67545" y="2570128"/>
            <a:ext cx="7920879"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6000" b="1" dirty="0" smtClean="0">
                <a:solidFill>
                  <a:srgbClr val="009999"/>
                </a:solidFill>
              </a:rPr>
              <a:t>Los campesinos </a:t>
            </a:r>
            <a:r>
              <a:rPr lang="es-CO" sz="3000" b="1" dirty="0" smtClean="0">
                <a:solidFill>
                  <a:schemeClr val="bg1"/>
                </a:solidFill>
              </a:rPr>
              <a:t>crían 40 especies de ganado con  casi ocho mil variedades, además </a:t>
            </a:r>
            <a:r>
              <a:rPr lang="es-CO" sz="3000" b="1" dirty="0">
                <a:solidFill>
                  <a:schemeClr val="bg1"/>
                </a:solidFill>
              </a:rPr>
              <a:t>crían cinco mil de los cultivos domesticados</a:t>
            </a:r>
            <a:r>
              <a:rPr lang="es-CO" sz="3000" b="1" dirty="0" smtClean="0">
                <a:solidFill>
                  <a:schemeClr val="bg1"/>
                </a:solidFill>
              </a:rPr>
              <a:t> </a:t>
            </a:r>
            <a:r>
              <a:rPr lang="es-CO" sz="1500" b="1" dirty="0">
                <a:solidFill>
                  <a:schemeClr val="bg1"/>
                </a:solidFill>
              </a:rPr>
              <a:t>(Grupo ETC, 2010</a:t>
            </a:r>
            <a:r>
              <a:rPr lang="es-CO" sz="1500" b="1" dirty="0" smtClean="0">
                <a:solidFill>
                  <a:schemeClr val="bg1"/>
                </a:solidFill>
              </a:rPr>
              <a:t>).</a:t>
            </a:r>
            <a:r>
              <a:rPr lang="es-CO" sz="3000" b="1" dirty="0" smtClean="0">
                <a:solidFill>
                  <a:schemeClr val="bg1"/>
                </a:solidFill>
              </a:rPr>
              <a:t> </a:t>
            </a:r>
            <a:endParaRPr lang="es-CO" sz="3000" b="1" dirty="0">
              <a:solidFill>
                <a:schemeClr val="bg1"/>
              </a:solidFill>
            </a:endParaRPr>
          </a:p>
        </p:txBody>
      </p:sp>
    </p:spTree>
    <p:extLst>
      <p:ext uri="{BB962C8B-B14F-4D97-AF65-F5344CB8AC3E}">
        <p14:creationId xmlns="" xmlns:p14="http://schemas.microsoft.com/office/powerpoint/2010/main" val="173196660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100" name="Picture 4" descr="F:\MIS DOCUMENTOS\AMBIENTE Y SOCIEDAD\AGROECOLOGIA\Imagenes y fotos agroeco\Variedades y soberania\Razas de Gallinas\derbyshire-redcap.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flipH="1">
            <a:off x="-36512" y="3294013"/>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F:\MIS DOCUMENTOS\AMBIENTE Y SOCIEDAD\AGROECOLOGIA\Imagenes y fotos agroeco\Variedades y soberania\Razas de Gallinas\gold-sebrigh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7092280" y="3360206"/>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F:\MIS DOCUMENTOS\AMBIENTE Y SOCIEDAD\AGROECOLOGIA\Imagenes y fotos agroeco\Variedades y soberania\Razas de Gallinas\hamburgh-banta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3400054" y="3322991"/>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4" name="Picture 8" descr="F:\MIS DOCUMENTOS\AMBIENTE Y SOCIEDAD\AGROECOLOGIA\Imagenes y fotos agroeco\Variedades y soberania\Razas de Gallinas\orpington.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1466570" y="44624"/>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7" name="Picture 11" descr="F:\MIS DOCUMENTOS\AMBIENTE Y SOCIEDAD\AGROECOLOGIA\Imagenes y fotos agroeco\Variedades y soberania\Razas de Gallinas\silver-gray-dorking.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flipH="1">
            <a:off x="5292080" y="3360206"/>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F:\MIS DOCUMENTOS\AMBIENTE Y SOCIEDAD\AGROECOLOGIA\Imagenes y fotos agroeco\Variedades y soberania\Razas de Gallinas\speckled-sussex.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flipH="1">
            <a:off x="5385048" y="44624"/>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9" name="Picture 13" descr="F:\MIS DOCUMENTOS\AMBIENTE Y SOCIEDAD\AGROECOLOGIA\Imagenes y fotos agroeco\Variedades y soberania\Razas de Gallinas\white-blue-partridge-brahma.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flipH="1">
            <a:off x="3347864" y="68676"/>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110" name="Picture 14" descr="F:\MIS DOCUMENTOS\AMBIENTE Y SOCIEDAD\AGROECOLOGIA\Imagenes y fotos agroeco\Variedades y soberania\Razas de Gallinas\black-silkie.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flipH="1">
            <a:off x="-180528" y="44624"/>
            <a:ext cx="2252066" cy="3381162"/>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F:\MIS DOCUMENTOS\AMBIENTE Y SOCIEDAD\AGROECOLOGIA\Imagenes y fotos agroeco\Variedades y soberania\Razas de Gallinas\blue-partridge-brahma.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flipH="1">
            <a:off x="1883160" y="3319196"/>
            <a:ext cx="2252066" cy="338116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2"/>
          <p:cNvSpPr txBox="1">
            <a:spLocks noChangeArrowheads="1"/>
          </p:cNvSpPr>
          <p:nvPr/>
        </p:nvSpPr>
        <p:spPr bwMode="auto">
          <a:xfrm>
            <a:off x="0" y="6464369"/>
            <a:ext cx="9143999" cy="276999"/>
          </a:xfrm>
          <a:prstGeom prst="rect">
            <a:avLst/>
          </a:prstGeom>
          <a:solidFill>
            <a:schemeClr val="tx1">
              <a:alpha val="40000"/>
            </a:schemeClr>
          </a:solidFill>
          <a:ln>
            <a:noFill/>
          </a:ln>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1200" dirty="0" smtClean="0">
                <a:solidFill>
                  <a:schemeClr val="bg1"/>
                </a:solidFill>
                <a:effectLst>
                  <a:outerShdw blurRad="38100" dist="38100" dir="2700000" algn="tl">
                    <a:srgbClr val="000000">
                      <a:alpha val="43137"/>
                    </a:srgbClr>
                  </a:outerShdw>
                </a:effectLst>
              </a:rPr>
              <a:t>                                                                                                                                                                    Razas de gallinas</a:t>
            </a:r>
            <a:endParaRPr lang="es-CO" sz="1200" b="1" dirty="0">
              <a:solidFill>
                <a:schemeClr val="bg1"/>
              </a:solidFill>
            </a:endParaRPr>
          </a:p>
        </p:txBody>
      </p:sp>
      <p:pic>
        <p:nvPicPr>
          <p:cNvPr id="4105" name="Picture 9" descr="F:\MIS DOCUMENTOS\AMBIENTE Y SOCIEDAD\AGROECOLOGIA\Imagenes y fotos agroeco\Variedades y soberania\Razas de Gallinas\pekin-bantam.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flipH="1">
            <a:off x="7236296" y="71166"/>
            <a:ext cx="2217357" cy="33280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2190569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9513" y="2612519"/>
            <a:ext cx="8568951"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s-CO" sz="3000" b="1" dirty="0" smtClean="0">
                <a:solidFill>
                  <a:schemeClr val="bg1"/>
                </a:solidFill>
              </a:rPr>
              <a:t>y </a:t>
            </a:r>
            <a:r>
              <a:rPr lang="es-CO" sz="3000" b="1" dirty="0">
                <a:solidFill>
                  <a:schemeClr val="bg1"/>
                </a:solidFill>
              </a:rPr>
              <a:t>como si esto fuera poco han aportado más de </a:t>
            </a:r>
            <a:r>
              <a:rPr lang="es-CO" sz="6000" b="1" dirty="0">
                <a:solidFill>
                  <a:srgbClr val="009999"/>
                </a:solidFill>
              </a:rPr>
              <a:t>1'900.000 </a:t>
            </a:r>
            <a:r>
              <a:rPr lang="es-CO" sz="3000" b="1" dirty="0">
                <a:solidFill>
                  <a:srgbClr val="009999"/>
                </a:solidFill>
              </a:rPr>
              <a:t>variedades vegetales</a:t>
            </a:r>
            <a:r>
              <a:rPr lang="es-CO" sz="3000" b="1" dirty="0">
                <a:solidFill>
                  <a:schemeClr val="bg1"/>
                </a:solidFill>
              </a:rPr>
              <a:t> a las existencias genéticas del planeta </a:t>
            </a:r>
            <a:r>
              <a:rPr lang="es-CO" sz="1500" b="1" dirty="0">
                <a:solidFill>
                  <a:schemeClr val="bg1"/>
                </a:solidFill>
              </a:rPr>
              <a:t>(Grupo ETC, 2010).</a:t>
            </a:r>
          </a:p>
        </p:txBody>
      </p:sp>
    </p:spTree>
    <p:extLst>
      <p:ext uri="{BB962C8B-B14F-4D97-AF65-F5344CB8AC3E}">
        <p14:creationId xmlns="" xmlns:p14="http://schemas.microsoft.com/office/powerpoint/2010/main" val="182453918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MIS DOCUMENTOS\AMBIENTE Y SOCIEDAD\AGROECOLOGIA\Imagenes y fotos agroeco\02005mundocarota.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0779" r="6298"/>
          <a:stretch/>
        </p:blipFill>
        <p:spPr bwMode="auto">
          <a:xfrm>
            <a:off x="0" y="29344"/>
            <a:ext cx="9144000" cy="682865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2"/>
          <p:cNvSpPr txBox="1">
            <a:spLocks noChangeArrowheads="1"/>
          </p:cNvSpPr>
          <p:nvPr/>
        </p:nvSpPr>
        <p:spPr bwMode="auto">
          <a:xfrm>
            <a:off x="0" y="6381328"/>
            <a:ext cx="9143999" cy="276999"/>
          </a:xfrm>
          <a:prstGeom prst="rect">
            <a:avLst/>
          </a:prstGeom>
          <a:solidFill>
            <a:schemeClr val="tx1">
              <a:alpha val="40000"/>
            </a:schemeClr>
          </a:solidFill>
          <a:ln>
            <a:noFill/>
          </a:ln>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es-CO" sz="1200" dirty="0">
                <a:solidFill>
                  <a:schemeClr val="bg1"/>
                </a:solidFill>
                <a:effectLst>
                  <a:outerShdw blurRad="38100" dist="38100" dir="2700000" algn="tl">
                    <a:srgbClr val="000000">
                      <a:alpha val="43137"/>
                    </a:srgbClr>
                  </a:outerShdw>
                </a:effectLst>
              </a:rPr>
              <a:t>                                    </a:t>
            </a:r>
            <a:r>
              <a:rPr lang="es-CO" sz="1200" dirty="0" smtClean="0">
                <a:solidFill>
                  <a:schemeClr val="bg1"/>
                </a:solidFill>
                <a:effectLst>
                  <a:outerShdw blurRad="38100" dist="38100" dir="2700000" algn="tl">
                    <a:srgbClr val="000000">
                      <a:alpha val="43137"/>
                    </a:srgbClr>
                  </a:outerShdw>
                </a:effectLst>
              </a:rPr>
              <a:t>                                                                                                                      Diversidad en zanahorias</a:t>
            </a:r>
            <a:endParaRPr lang="es-CO" sz="1200" b="1" dirty="0">
              <a:solidFill>
                <a:schemeClr val="bg1"/>
              </a:solidFill>
            </a:endParaRPr>
          </a:p>
        </p:txBody>
      </p:sp>
    </p:spTree>
    <p:extLst>
      <p:ext uri="{BB962C8B-B14F-4D97-AF65-F5344CB8AC3E}">
        <p14:creationId xmlns="" xmlns:p14="http://schemas.microsoft.com/office/powerpoint/2010/main" val="274813005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3314</TotalTime>
  <Words>687</Words>
  <Application>Microsoft Office PowerPoint</Application>
  <PresentationFormat>On-screen Show (4:3)</PresentationFormat>
  <Paragraphs>69</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Tema de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hemos llegado a depender de un puñado de variedades comerciales de frutas y verduras, miles de variedades de la herencia han desaparecido. Es difícil saber con exactitud cuántas se han perdido durante el siglo pasado, pero un estudio realizado en 1983 por la Rural Advancement Foundation International dio una pista sobre el alcance del problema. Comparó listados de la USDA de las variedades de semillas vendidas por las casas comerciales de semillas de EE.UU. en 1903 con los del Laboratorio Nacional de EE.UU. de almacenamiento de semillas en 1983. La encuesta, que incluyó 66 cultivos, encontró que el 93 por ciento de las variedades se habían extinguido. Más al día se necesitan estudios.</dc:title>
  <dc:creator>Alejo</dc:creator>
  <cp:lastModifiedBy>CP</cp:lastModifiedBy>
  <cp:revision>78</cp:revision>
  <dcterms:created xsi:type="dcterms:W3CDTF">2011-11-27T05:50:58Z</dcterms:created>
  <dcterms:modified xsi:type="dcterms:W3CDTF">2012-02-11T12:57:26Z</dcterms:modified>
</cp:coreProperties>
</file>